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55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7" r:id="rId9"/>
    <p:sldId id="264" r:id="rId10"/>
    <p:sldId id="275" r:id="rId11"/>
    <p:sldId id="310" r:id="rId12"/>
    <p:sldId id="268" r:id="rId13"/>
    <p:sldId id="277" r:id="rId14"/>
    <p:sldId id="276" r:id="rId15"/>
    <p:sldId id="259" r:id="rId16"/>
    <p:sldId id="278" r:id="rId17"/>
    <p:sldId id="270" r:id="rId18"/>
    <p:sldId id="271" r:id="rId19"/>
    <p:sldId id="279" r:id="rId20"/>
    <p:sldId id="272" r:id="rId21"/>
    <p:sldId id="273" r:id="rId22"/>
    <p:sldId id="274" r:id="rId23"/>
    <p:sldId id="311" r:id="rId24"/>
    <p:sldId id="280" r:id="rId25"/>
    <p:sldId id="312" r:id="rId26"/>
    <p:sldId id="282" r:id="rId27"/>
    <p:sldId id="297" r:id="rId28"/>
    <p:sldId id="281" r:id="rId29"/>
    <p:sldId id="265" r:id="rId30"/>
    <p:sldId id="283" r:id="rId31"/>
    <p:sldId id="298" r:id="rId32"/>
    <p:sldId id="299" r:id="rId33"/>
    <p:sldId id="300" r:id="rId34"/>
    <p:sldId id="269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301" r:id="rId48"/>
    <p:sldId id="302" r:id="rId49"/>
    <p:sldId id="303" r:id="rId50"/>
    <p:sldId id="304" r:id="rId51"/>
    <p:sldId id="305" r:id="rId52"/>
    <p:sldId id="309" r:id="rId53"/>
    <p:sldId id="313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9" autoAdjust="0"/>
    <p:restoredTop sz="62115" autoAdjust="0"/>
  </p:normalViewPr>
  <p:slideViewPr>
    <p:cSldViewPr snapToGrid="0">
      <p:cViewPr varScale="1">
        <p:scale>
          <a:sx n="42" d="100"/>
          <a:sy n="42" d="100"/>
        </p:scale>
        <p:origin x="1140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AF491-88A9-4CE1-BDD0-EDCBB5AFC27E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CCF33-9DD8-4FDB-9BD6-E7D815B33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80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ha.gov/pls/oshaweb/owadisp.show_document?p_table=DIRECTIVES&amp;p_id=4311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osha.gov/pls/oshaweb/owadisp.show_document?p_table=DIRECTIVES&amp;p_id=3790" TargetMode="External"/><Relationship Id="rId5" Type="http://schemas.openxmlformats.org/officeDocument/2006/relationships/hyperlink" Target="https://www.osha.gov/pls/oshaweb/owadisp.show_document?p_table=DIRECTIVES&amp;p_id=6663" TargetMode="External"/><Relationship Id="rId4" Type="http://schemas.openxmlformats.org/officeDocument/2006/relationships/hyperlink" Target="https://www.osha.gov/pls/oshaweb/owadisp.show_document?p_table=DIRECTIVES&amp;p_id=4031" TargetMode="Externa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03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21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23838" algn="l"/>
              </a:tabLst>
            </a:pPr>
            <a:r>
              <a:rPr lang="en-US" sz="1100" b="1" dirty="0"/>
              <a:t>Imminent Danger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Reasonable certainty that an immediate danger exists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Life threatening</a:t>
            </a:r>
          </a:p>
          <a:p>
            <a:pPr>
              <a:tabLst>
                <a:tab pos="223838" algn="l"/>
              </a:tabLst>
            </a:pPr>
            <a:r>
              <a:rPr lang="en-US" sz="1100" b="1" dirty="0"/>
              <a:t>Fatality/Catastrophe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Reported to OSHA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Inspected as soon as possible</a:t>
            </a:r>
          </a:p>
          <a:p>
            <a:pPr>
              <a:tabLst>
                <a:tab pos="223838" algn="l"/>
              </a:tabLst>
            </a:pPr>
            <a:r>
              <a:rPr lang="en-US" sz="1100" b="1" dirty="0"/>
              <a:t>Complaint/Referrals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Worker may file a complaint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Worker representative may file a complaint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Referred from any entity</a:t>
            </a:r>
          </a:p>
          <a:p>
            <a:pPr>
              <a:tabLst>
                <a:tab pos="223838" algn="l"/>
              </a:tabLst>
            </a:pPr>
            <a:r>
              <a:rPr lang="en-US" sz="1100" b="1" dirty="0"/>
              <a:t>Targeted Inspections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Local Emphasis Program, National Emphasis Program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High injury/illness rate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Severe violator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r>
              <a:rPr lang="en-US" sz="1050" i="1" dirty="0"/>
              <a:t>Specific hazards or industries</a:t>
            </a:r>
          </a:p>
          <a:p>
            <a:pPr>
              <a:tabLst>
                <a:tab pos="223838" algn="l"/>
              </a:tabLst>
            </a:pPr>
            <a:r>
              <a:rPr lang="en-US" sz="1100" b="1" dirty="0"/>
              <a:t>Follow-up inspections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endParaRPr lang="en-US" sz="1050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99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83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CSHO must show credentials</a:t>
            </a:r>
          </a:p>
          <a:p>
            <a:pPr lvl="1"/>
            <a:r>
              <a:rPr lang="en-US" dirty="0"/>
              <a:t>OK to ask for credentials if they forget to show them</a:t>
            </a:r>
          </a:p>
          <a:p>
            <a:pPr lvl="1"/>
            <a:r>
              <a:rPr lang="en-US" dirty="0"/>
              <a:t>OK to call regional office &amp; confirm official business</a:t>
            </a:r>
          </a:p>
          <a:p>
            <a:pPr lvl="1"/>
            <a:r>
              <a:rPr lang="en-US" dirty="0"/>
              <a:t>They should never charge a fee during their visit</a:t>
            </a:r>
          </a:p>
          <a:p>
            <a:r>
              <a:rPr lang="en-US" b="1" dirty="0"/>
              <a:t>OK to follow company policies</a:t>
            </a:r>
          </a:p>
          <a:p>
            <a:pPr lvl="1"/>
            <a:r>
              <a:rPr lang="en-US" dirty="0"/>
              <a:t>Write down Officer’s name</a:t>
            </a:r>
          </a:p>
          <a:p>
            <a:pPr lvl="1"/>
            <a:r>
              <a:rPr lang="en-US" dirty="0"/>
              <a:t>Please have a seat (don’t direct them to a location across your facility)</a:t>
            </a:r>
          </a:p>
          <a:p>
            <a:pPr lvl="1"/>
            <a:r>
              <a:rPr lang="en-US" dirty="0"/>
              <a:t>I’ll need to call corporate office</a:t>
            </a:r>
          </a:p>
          <a:p>
            <a:r>
              <a:rPr lang="en-US" b="1" dirty="0"/>
              <a:t>Right to “representation”</a:t>
            </a:r>
          </a:p>
          <a:p>
            <a:pPr lvl="1"/>
            <a:r>
              <a:rPr lang="en-US" dirty="0"/>
              <a:t>Our Safety Manager will be here in 30 minutes</a:t>
            </a:r>
          </a:p>
          <a:p>
            <a:pPr lvl="1"/>
            <a:r>
              <a:rPr lang="en-US" dirty="0"/>
              <a:t>Employees have the right to representation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Employee rep can walk around with inspector</a:t>
            </a:r>
          </a:p>
          <a:p>
            <a:r>
              <a:rPr lang="en-US" dirty="0"/>
              <a:t>Employee</a:t>
            </a:r>
            <a:r>
              <a:rPr lang="en-US" baseline="0" dirty="0"/>
              <a:t> can talk privately with inspector</a:t>
            </a:r>
          </a:p>
          <a:p>
            <a:r>
              <a:rPr lang="en-US" baseline="0" dirty="0"/>
              <a:t>Employees can point out hazards and describe injuries, illnesses, near misses resulting from those hazards</a:t>
            </a:r>
          </a:p>
          <a:p>
            <a:r>
              <a:rPr lang="en-US" baseline="0" dirty="0"/>
              <a:t>Employees can find out about inspection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9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CSHO identifies the purpose of the visit</a:t>
            </a:r>
          </a:p>
          <a:p>
            <a:pPr lvl="1"/>
            <a:r>
              <a:rPr lang="en-US" dirty="0"/>
              <a:t>Programmed Inspection</a:t>
            </a:r>
          </a:p>
          <a:p>
            <a:pPr lvl="1"/>
            <a:r>
              <a:rPr lang="en-US" dirty="0"/>
              <a:t>Response to a complaint (may provide you with a copy)</a:t>
            </a:r>
          </a:p>
          <a:p>
            <a:pPr lvl="1"/>
            <a:r>
              <a:rPr lang="en-US" dirty="0"/>
              <a:t>Accident investigation-Reported</a:t>
            </a:r>
          </a:p>
          <a:p>
            <a:pPr lvl="1"/>
            <a:r>
              <a:rPr lang="en-US" dirty="0"/>
              <a:t>Rights explained</a:t>
            </a:r>
          </a:p>
          <a:p>
            <a:r>
              <a:rPr lang="en-US" dirty="0"/>
              <a:t>May ask for basic company information</a:t>
            </a:r>
          </a:p>
          <a:p>
            <a:pPr lvl="1"/>
            <a:r>
              <a:rPr lang="en-US" dirty="0"/>
              <a:t>Leadership structure</a:t>
            </a:r>
          </a:p>
          <a:p>
            <a:pPr lvl="1"/>
            <a:r>
              <a:rPr lang="en-US" dirty="0"/>
              <a:t>Contact information</a:t>
            </a:r>
          </a:p>
          <a:p>
            <a:pPr lvl="1"/>
            <a:r>
              <a:rPr lang="en-US" dirty="0"/>
              <a:t>Type of work completed</a:t>
            </a:r>
          </a:p>
          <a:p>
            <a:pPr lvl="1"/>
            <a:r>
              <a:rPr lang="en-US" dirty="0"/>
              <a:t>Number of Employees</a:t>
            </a:r>
          </a:p>
          <a:p>
            <a:r>
              <a:rPr lang="en-US" dirty="0"/>
              <a:t>CSHO will list the scope of the inspection</a:t>
            </a:r>
          </a:p>
          <a:p>
            <a:pPr lvl="1"/>
            <a:r>
              <a:rPr lang="en-US" dirty="0"/>
              <a:t>Machines</a:t>
            </a:r>
          </a:p>
          <a:p>
            <a:pPr lvl="1"/>
            <a:r>
              <a:rPr lang="en-US" dirty="0"/>
              <a:t>Procedures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42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Likely to ask for certain files</a:t>
            </a:r>
          </a:p>
          <a:p>
            <a:r>
              <a:rPr lang="en-US" dirty="0"/>
              <a:t>Provide Officer with necessary PPE</a:t>
            </a:r>
          </a:p>
          <a:p>
            <a:r>
              <a:rPr lang="en-US" dirty="0"/>
              <a:t>Officer decides the course of the inspection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Area of incident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Production flow, start to finish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“Wall to Wall”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“Top down”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Machine of interest</a:t>
            </a:r>
          </a:p>
          <a:p>
            <a:r>
              <a:rPr lang="en-US" dirty="0"/>
              <a:t>Accompany the Officer</a:t>
            </a:r>
          </a:p>
          <a:p>
            <a:pPr lvl="1"/>
            <a:r>
              <a:rPr lang="en-US" dirty="0"/>
              <a:t>Take notes of Officer’s observations</a:t>
            </a:r>
          </a:p>
          <a:p>
            <a:pPr lvl="1"/>
            <a:r>
              <a:rPr lang="en-US" dirty="0"/>
              <a:t>Take pictures of the same things</a:t>
            </a:r>
          </a:p>
          <a:p>
            <a:pPr lvl="1"/>
            <a:r>
              <a:rPr lang="en-US" dirty="0"/>
              <a:t>Ask clarifying questions</a:t>
            </a:r>
          </a:p>
          <a:p>
            <a:r>
              <a:rPr lang="en-US" dirty="0"/>
              <a:t>Correct what you can on the spot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Officer may first</a:t>
            </a:r>
            <a:r>
              <a:rPr lang="en-US" baseline="0" dirty="0"/>
              <a:t> ask if there are unique dangers in the facility. Be prepared to provide PPE for the Officer. </a:t>
            </a:r>
            <a:r>
              <a:rPr lang="en-US" dirty="0"/>
              <a:t>Providing PPE shows that you’re really committed to safety and that requirements extend to them.</a:t>
            </a:r>
          </a:p>
          <a:p>
            <a:endParaRPr lang="en-US" dirty="0"/>
          </a:p>
          <a:p>
            <a:r>
              <a:rPr lang="en-US" dirty="0"/>
              <a:t>Taking photos ensures both have a record of the conversation.</a:t>
            </a:r>
          </a:p>
          <a:p>
            <a:endParaRPr lang="en-US" dirty="0"/>
          </a:p>
          <a:p>
            <a:r>
              <a:rPr lang="en-US" dirty="0"/>
              <a:t>http://www.safetyandhealthmagazine.com/articles/11995-preparing-for-an-osha-inspection?page=2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51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Officer may ask to privately interview several employees</a:t>
            </a:r>
          </a:p>
          <a:p>
            <a:r>
              <a:rPr lang="en-US" dirty="0"/>
              <a:t>Have your previously chosen private area selected and ready for use</a:t>
            </a:r>
          </a:p>
          <a:p>
            <a:r>
              <a:rPr lang="en-US" dirty="0"/>
              <a:t>Interviews:</a:t>
            </a:r>
          </a:p>
          <a:p>
            <a:pPr lvl="1"/>
            <a:r>
              <a:rPr lang="en-US" dirty="0"/>
              <a:t>Last about 10-15 minutes</a:t>
            </a:r>
          </a:p>
          <a:p>
            <a:pPr lvl="1"/>
            <a:r>
              <a:rPr lang="en-US" dirty="0"/>
              <a:t>Generally</a:t>
            </a:r>
            <a:r>
              <a:rPr lang="en-US" baseline="0" dirty="0"/>
              <a:t> c</a:t>
            </a:r>
            <a:r>
              <a:rPr lang="en-US" dirty="0"/>
              <a:t>over training topics:</a:t>
            </a:r>
          </a:p>
          <a:p>
            <a:pPr lvl="2"/>
            <a:r>
              <a:rPr lang="en-US" dirty="0"/>
              <a:t>What training have you received</a:t>
            </a:r>
          </a:p>
          <a:p>
            <a:pPr lvl="2"/>
            <a:r>
              <a:rPr lang="en-US" dirty="0"/>
              <a:t>Where are SDSs maintained</a:t>
            </a:r>
          </a:p>
          <a:p>
            <a:pPr lvl="2"/>
            <a:r>
              <a:rPr lang="en-US" dirty="0"/>
              <a:t>If you need to evacuate where do you go</a:t>
            </a:r>
          </a:p>
          <a:p>
            <a:pPr lvl="2"/>
            <a:r>
              <a:rPr lang="en-US" dirty="0"/>
              <a:t>Do you feel safe in your work area</a:t>
            </a:r>
          </a:p>
          <a:p>
            <a:r>
              <a:rPr lang="en-US" baseline="0" dirty="0"/>
              <a:t>             May cover safety and health questions</a:t>
            </a:r>
          </a:p>
          <a:p>
            <a:r>
              <a:rPr lang="en-US" baseline="0" dirty="0"/>
              <a:t>                        Have you gotten sick when handling…</a:t>
            </a:r>
          </a:p>
          <a:p>
            <a:r>
              <a:rPr lang="en-US" baseline="0" dirty="0"/>
              <a:t>              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15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Statute of Limitations: “…No citation may be issued under this Section after the expiration of six months following the occurrence of any violation.”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35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CSHOs shall:</a:t>
            </a:r>
          </a:p>
          <a:p>
            <a:r>
              <a:rPr lang="en-US" sz="1200" dirty="0"/>
              <a:t>Discuss apparent violations and other pertinent issues</a:t>
            </a:r>
          </a:p>
          <a:p>
            <a:r>
              <a:rPr lang="en-US" sz="1200" dirty="0"/>
              <a:t>Give employers the publication, </a:t>
            </a:r>
            <a:r>
              <a:rPr lang="en-US" sz="1200" i="1" dirty="0"/>
              <a:t>Employer Rights and Responsibilities Following a Federal OSHA Inspection</a:t>
            </a:r>
            <a:endParaRPr lang="en-US" sz="1200" dirty="0"/>
          </a:p>
          <a:p>
            <a:r>
              <a:rPr lang="en-US" sz="1200" dirty="0"/>
              <a:t>Discuss the strengths and weaknesses of the employer’s occupational safety and health system and any other applicable programs</a:t>
            </a:r>
          </a:p>
          <a:p>
            <a:r>
              <a:rPr lang="en-US" sz="1200" dirty="0"/>
              <a:t>Advise employer and employee of their rights to participate in any subsequent conferences, meeting or discussions</a:t>
            </a:r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47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Employees can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83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OSHA’s pamphlet on conducting a Job Hazard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97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85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2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27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494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Focus on engineering controls, not PPE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332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13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93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69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Others include:</a:t>
            </a:r>
          </a:p>
          <a:p>
            <a:endParaRPr lang="en-US" dirty="0"/>
          </a:p>
          <a:p>
            <a:pPr marL="1198563" lvl="2">
              <a:tabLst>
                <a:tab pos="4225925" algn="l"/>
              </a:tabLst>
            </a:pPr>
            <a:r>
              <a:rPr lang="en-US" dirty="0"/>
              <a:t>Hexavalent Chromium	</a:t>
            </a:r>
            <a:r>
              <a:rPr lang="en-US" u="sng" dirty="0">
                <a:hlinkClick r:id="rId3" tooltip="OSHA Instruction CPL 02-02-076"/>
              </a:rPr>
              <a:t>OSHA Instruction CPL 02-02-076</a:t>
            </a:r>
            <a:endParaRPr lang="en-US" dirty="0"/>
          </a:p>
          <a:p>
            <a:pPr marL="1198563" lvl="2">
              <a:tabLst>
                <a:tab pos="4225925" algn="l"/>
              </a:tabLst>
            </a:pPr>
            <a:r>
              <a:rPr lang="en-US" dirty="0"/>
              <a:t>Lead	</a:t>
            </a:r>
            <a:r>
              <a:rPr lang="en-US" u="sng" dirty="0">
                <a:hlinkClick r:id="rId4" tooltip="OSHA Instruction CPL 03-00-009"/>
              </a:rPr>
              <a:t>OSHA Instruction CPL 03-00-009</a:t>
            </a:r>
            <a:endParaRPr lang="en-US" dirty="0"/>
          </a:p>
          <a:p>
            <a:pPr marL="1198563" lvl="2">
              <a:tabLst>
                <a:tab pos="4225925" algn="l"/>
              </a:tabLst>
            </a:pPr>
            <a:r>
              <a:rPr lang="en-US" dirty="0"/>
              <a:t>Process Safety Management	</a:t>
            </a:r>
            <a:r>
              <a:rPr lang="en-US" u="sng" dirty="0">
                <a:hlinkClick r:id="rId5" tooltip="CPL 03-00-021"/>
              </a:rPr>
              <a:t>OSHA Instruction CPL 03-00-021</a:t>
            </a:r>
            <a:endParaRPr lang="en-US" dirty="0"/>
          </a:p>
          <a:p>
            <a:pPr marL="1198563" lvl="2">
              <a:tabLst>
                <a:tab pos="4225925" algn="l"/>
              </a:tabLst>
            </a:pPr>
            <a:r>
              <a:rPr lang="en-US" dirty="0"/>
              <a:t>Silica	</a:t>
            </a:r>
            <a:r>
              <a:rPr lang="en-US" u="sng" dirty="0">
                <a:hlinkClick r:id="rId6" tooltip="OSHA Instruction CPL 03-00-007"/>
              </a:rPr>
              <a:t>OSHA Instruction CPL 03-00-007</a:t>
            </a:r>
            <a:endParaRPr lang="en-US" dirty="0"/>
          </a:p>
          <a:p>
            <a:pPr marL="1198563" lvl="2">
              <a:tabLst>
                <a:tab pos="4225925" algn="l"/>
              </a:tabLst>
            </a:pPr>
            <a:r>
              <a:rPr lang="en-US" dirty="0"/>
              <a:t>Trenching &amp; Excavation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528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178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7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Whoever</a:t>
            </a:r>
            <a:r>
              <a:rPr lang="en-US" baseline="0" dirty="0"/>
              <a:t> is chosen to participate in the inspection, make sure they understand the process and can</a:t>
            </a:r>
            <a:endParaRPr lang="en-US" dirty="0"/>
          </a:p>
          <a:p>
            <a:r>
              <a:rPr lang="en-US" dirty="0"/>
              <a:t>Attend opening / closing conferences</a:t>
            </a:r>
          </a:p>
          <a:p>
            <a:r>
              <a:rPr lang="en-US" dirty="0"/>
              <a:t>Accompany the CSHO</a:t>
            </a:r>
          </a:p>
          <a:p>
            <a:r>
              <a:rPr lang="en-US" dirty="0"/>
              <a:t>Record all aspects of the walkaround</a:t>
            </a:r>
          </a:p>
          <a:p>
            <a:r>
              <a:rPr lang="en-US" dirty="0"/>
              <a:t>Photographs (same</a:t>
            </a:r>
            <a:r>
              <a:rPr lang="en-US" baseline="0" dirty="0"/>
              <a:t> photos that inspector takes)</a:t>
            </a:r>
          </a:p>
          <a:p>
            <a:r>
              <a:rPr lang="en-US" baseline="0" dirty="0"/>
              <a:t>Responding to all document requests</a:t>
            </a:r>
          </a:p>
          <a:p>
            <a:r>
              <a:rPr lang="en-US" baseline="0" dirty="0"/>
              <a:t>Attending management employee interviews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19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Whoever</a:t>
            </a:r>
            <a:r>
              <a:rPr lang="en-US" baseline="0" dirty="0"/>
              <a:t> is chosen to participate in the inspection, make sure they understand the process and can</a:t>
            </a:r>
            <a:endParaRPr lang="en-US" dirty="0"/>
          </a:p>
          <a:p>
            <a:r>
              <a:rPr lang="en-US" dirty="0"/>
              <a:t>Attend opening / closing conferences</a:t>
            </a:r>
          </a:p>
          <a:p>
            <a:r>
              <a:rPr lang="en-US" dirty="0"/>
              <a:t>Accompany the CSHO</a:t>
            </a:r>
          </a:p>
          <a:p>
            <a:r>
              <a:rPr lang="en-US" dirty="0"/>
              <a:t>Record all aspects of the walkaround</a:t>
            </a:r>
          </a:p>
          <a:p>
            <a:r>
              <a:rPr lang="en-US" dirty="0"/>
              <a:t>Photographs (same</a:t>
            </a:r>
            <a:r>
              <a:rPr lang="en-US" baseline="0" dirty="0"/>
              <a:t> photos that inspector takes)</a:t>
            </a:r>
          </a:p>
          <a:p>
            <a:r>
              <a:rPr lang="en-US" baseline="0" dirty="0"/>
              <a:t>Responding to all document requests</a:t>
            </a:r>
          </a:p>
          <a:p>
            <a:r>
              <a:rPr lang="en-US" baseline="0" dirty="0"/>
              <a:t>Attending management employee interviews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875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Receiving a CSHO - continued</a:t>
            </a:r>
          </a:p>
          <a:p>
            <a:r>
              <a:rPr lang="en-US" sz="2400" dirty="0"/>
              <a:t>Train your receptionist on:</a:t>
            </a:r>
          </a:p>
          <a:p>
            <a:pPr lvl="1"/>
            <a:r>
              <a:rPr lang="en-US" sz="2000" dirty="0"/>
              <a:t>Who to notify (and what to do if they’re out)</a:t>
            </a:r>
          </a:p>
          <a:p>
            <a:pPr lvl="2"/>
            <a:r>
              <a:rPr lang="en-US" sz="1800" dirty="0"/>
              <a:t>CEO</a:t>
            </a:r>
          </a:p>
          <a:p>
            <a:pPr lvl="2"/>
            <a:r>
              <a:rPr lang="en-US" sz="1800" dirty="0"/>
              <a:t>Safety Director</a:t>
            </a:r>
          </a:p>
          <a:p>
            <a:pPr lvl="2"/>
            <a:r>
              <a:rPr lang="en-US" sz="1800" dirty="0"/>
              <a:t>Plan Manager</a:t>
            </a:r>
          </a:p>
          <a:p>
            <a:pPr lvl="2"/>
            <a:r>
              <a:rPr lang="en-US" sz="1800" dirty="0"/>
              <a:t>Employee Representative</a:t>
            </a:r>
          </a:p>
          <a:p>
            <a:endParaRPr lang="en-US" dirty="0"/>
          </a:p>
          <a:p>
            <a:pPr lvl="2"/>
            <a:r>
              <a:rPr lang="en-US" sz="2000" dirty="0"/>
              <a:t>Waiting area or conference room</a:t>
            </a:r>
          </a:p>
          <a:p>
            <a:pPr lvl="2"/>
            <a:r>
              <a:rPr lang="en-US" sz="2000" dirty="0"/>
              <a:t>Walk them to conference room…</a:t>
            </a:r>
          </a:p>
          <a:p>
            <a:pPr lvl="2"/>
            <a:r>
              <a:rPr lang="en-US" sz="2000" dirty="0"/>
              <a:t>Don’t allow the Officer to walk around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804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667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Have a list of phone numbers for receptionist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153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/>
              <a:t>  (provide only requested documents)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57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902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593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243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395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dirty="0"/>
              <a:t>Serious,</a:t>
            </a:r>
            <a:r>
              <a:rPr lang="en-US" baseline="0" dirty="0"/>
              <a:t> fatal or catastrophic incidents must be reported to OSHA</a:t>
            </a:r>
          </a:p>
          <a:p>
            <a:r>
              <a:rPr lang="en-US" baseline="0" dirty="0"/>
              <a:t>Have all the basic information gathered before you call.</a:t>
            </a:r>
          </a:p>
          <a:p>
            <a:r>
              <a:rPr lang="en-US" baseline="0" dirty="0"/>
              <a:t>Pull most requested documents together</a:t>
            </a:r>
          </a:p>
          <a:p>
            <a:pPr lvl="2"/>
            <a:r>
              <a:rPr lang="en-US" sz="1800" dirty="0"/>
              <a:t>Consider having a spokesperson and a “media plan”…what will be released (We are investigating)</a:t>
            </a:r>
          </a:p>
          <a:p>
            <a:pPr lvl="2"/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085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874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55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923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745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321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216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297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946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50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938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7921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810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801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“Temporary worker" host employer/staffing agency employment structure</a:t>
            </a:r>
            <a:endParaRPr lang="en-US" sz="22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CSHOs to:</a:t>
            </a:r>
          </a:p>
          <a:p>
            <a:pPr lvl="1"/>
            <a:r>
              <a:rPr lang="en-US" sz="2400" dirty="0"/>
              <a:t>Determine if there are temporary workers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Determine if </a:t>
            </a:r>
            <a:r>
              <a:rPr lang="en-US" sz="2400" dirty="0"/>
              <a:t>trained in a language/vocabulary they understand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Determine if exposed to violative conditions</a:t>
            </a:r>
          </a:p>
          <a:p>
            <a:pPr lvl="1"/>
            <a:r>
              <a:rPr lang="en-US" sz="2400" dirty="0"/>
              <a:t>Document supervising structure – who provides day-to-day supervision</a:t>
            </a:r>
          </a:p>
          <a:p>
            <a:pPr lvl="1"/>
            <a:r>
              <a:rPr lang="en-US" sz="2400" dirty="0"/>
              <a:t>Document name of the temporary workers' staffing agency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088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4501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119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0416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CCF33-9DD8-4FDB-9BD6-E7D815B33FC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23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78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07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0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30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1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2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1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9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8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42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1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73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42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11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0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F305D06-890B-4740-8A25-35D8827118B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EF92C5E-4080-4D2B-A6B8-13101FE3E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1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8457" y="1531322"/>
            <a:ext cx="10435683" cy="2677648"/>
          </a:xfrm>
        </p:spPr>
        <p:txBody>
          <a:bodyPr/>
          <a:lstStyle/>
          <a:p>
            <a:r>
              <a:rPr lang="en-US" b="1" dirty="0"/>
              <a:t>Managing Unannounced </a:t>
            </a:r>
            <a:br>
              <a:rPr lang="en-US" b="1" dirty="0"/>
            </a:br>
            <a:r>
              <a:rPr lang="en-US" b="1" dirty="0"/>
              <a:t>Visit from OSHA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80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Road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OSHA visits</a:t>
            </a:r>
          </a:p>
          <a:p>
            <a:r>
              <a:rPr lang="en-US" dirty="0"/>
              <a:t>Understanding the inspection process</a:t>
            </a:r>
          </a:p>
          <a:p>
            <a:r>
              <a:rPr lang="en-US" dirty="0"/>
              <a:t>Preparing for the OSHA visit</a:t>
            </a:r>
          </a:p>
          <a:p>
            <a:r>
              <a:rPr lang="en-US" b="1" dirty="0"/>
              <a:t>Managing the unannounced visit from OSHA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Top 10 OSHA Citations</a:t>
            </a:r>
          </a:p>
          <a:p>
            <a:r>
              <a:rPr lang="en-US" dirty="0"/>
              <a:t>OSHA’s Temporary Worker Initiatives</a:t>
            </a:r>
          </a:p>
        </p:txBody>
      </p:sp>
      <p:pic>
        <p:nvPicPr>
          <p:cNvPr id="1026" name="Picture 2" descr="C:\Users\JOHN~1.JOH\AppData\Local\Temp\SNAGHTML27468b4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515" y="2603500"/>
            <a:ext cx="4848119" cy="333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72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Why OSHA Visits: Inspection Priority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63784"/>
            <a:ext cx="10515600" cy="3278675"/>
          </a:xfrm>
        </p:spPr>
        <p:txBody>
          <a:bodyPr>
            <a:noAutofit/>
          </a:bodyPr>
          <a:lstStyle/>
          <a:p>
            <a:pPr>
              <a:tabLst>
                <a:tab pos="223838" algn="l"/>
              </a:tabLst>
            </a:pPr>
            <a:r>
              <a:rPr lang="en-US" sz="2400" dirty="0"/>
              <a:t>Imminent Danger</a:t>
            </a:r>
          </a:p>
          <a:p>
            <a:pPr>
              <a:tabLst>
                <a:tab pos="223838" algn="l"/>
              </a:tabLst>
            </a:pPr>
            <a:r>
              <a:rPr lang="en-US" sz="2400" dirty="0"/>
              <a:t>Fatality/Catastrophe</a:t>
            </a:r>
          </a:p>
          <a:p>
            <a:pPr>
              <a:tabLst>
                <a:tab pos="223838" algn="l"/>
              </a:tabLst>
            </a:pPr>
            <a:r>
              <a:rPr lang="en-US" sz="2400" dirty="0"/>
              <a:t>Complaint/Referrals</a:t>
            </a:r>
          </a:p>
          <a:p>
            <a:pPr>
              <a:tabLst>
                <a:tab pos="223838" algn="l"/>
              </a:tabLst>
            </a:pPr>
            <a:r>
              <a:rPr lang="en-US" sz="2400" dirty="0"/>
              <a:t>Targeted Inspections</a:t>
            </a:r>
          </a:p>
          <a:p>
            <a:pPr>
              <a:tabLst>
                <a:tab pos="223838" algn="l"/>
              </a:tabLst>
            </a:pPr>
            <a:r>
              <a:rPr lang="en-US" sz="2400" dirty="0"/>
              <a:t>Follow-up inspections</a:t>
            </a:r>
          </a:p>
          <a:p>
            <a:pPr lvl="1">
              <a:buFont typeface="Wingdings" panose="05000000000000000000" pitchFamily="2" charset="2"/>
              <a:buChar char="ü"/>
              <a:tabLst>
                <a:tab pos="223838" algn="l"/>
              </a:tabLst>
            </a:pPr>
            <a:endParaRPr lang="en-US" sz="2000" i="1" dirty="0"/>
          </a:p>
        </p:txBody>
      </p:sp>
      <p:pic>
        <p:nvPicPr>
          <p:cNvPr id="2050" name="Picture 2" descr="C:\Users\JOHN~1.JOH\AppData\Local\Temp\SNAGHTML2771799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563" y="2763784"/>
            <a:ext cx="4344077" cy="297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839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Understanding the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Identification</a:t>
            </a:r>
          </a:p>
          <a:p>
            <a:r>
              <a:rPr lang="en-US" sz="2400" dirty="0"/>
              <a:t>Opening conference</a:t>
            </a:r>
          </a:p>
          <a:p>
            <a:r>
              <a:rPr lang="en-US" sz="2400" dirty="0"/>
              <a:t>Walkaround</a:t>
            </a:r>
          </a:p>
          <a:p>
            <a:r>
              <a:rPr lang="en-US" sz="2400" dirty="0"/>
              <a:t>Interviews</a:t>
            </a:r>
            <a:endParaRPr lang="en-US" sz="2000" dirty="0"/>
          </a:p>
          <a:p>
            <a:r>
              <a:rPr lang="en-US" sz="2400" dirty="0"/>
              <a:t>Closing Conference</a:t>
            </a:r>
          </a:p>
        </p:txBody>
      </p:sp>
    </p:spTree>
    <p:extLst>
      <p:ext uri="{BB962C8B-B14F-4D97-AF65-F5344CB8AC3E}">
        <p14:creationId xmlns:p14="http://schemas.microsoft.com/office/powerpoint/2010/main" val="3551900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Identification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CSHO must show credentials</a:t>
            </a:r>
          </a:p>
          <a:p>
            <a:r>
              <a:rPr lang="en-US" sz="2400" dirty="0"/>
              <a:t>OK to follow company policies</a:t>
            </a:r>
          </a:p>
          <a:p>
            <a:r>
              <a:rPr lang="en-US" sz="2400" dirty="0"/>
              <a:t>Right to “representation”</a:t>
            </a:r>
          </a:p>
        </p:txBody>
      </p:sp>
    </p:spTree>
    <p:extLst>
      <p:ext uri="{BB962C8B-B14F-4D97-AF65-F5344CB8AC3E}">
        <p14:creationId xmlns:p14="http://schemas.microsoft.com/office/powerpoint/2010/main" val="3261187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Opening Conference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CSHO identifies the purpose of the visit</a:t>
            </a:r>
          </a:p>
          <a:p>
            <a:r>
              <a:rPr lang="en-US" sz="2400" dirty="0"/>
              <a:t>May ask for basic company information</a:t>
            </a:r>
          </a:p>
          <a:p>
            <a:r>
              <a:rPr lang="en-US" sz="2400" dirty="0"/>
              <a:t>Likely to ask for certain files</a:t>
            </a:r>
          </a:p>
          <a:p>
            <a:r>
              <a:rPr lang="en-US" sz="2400" dirty="0"/>
              <a:t>CSHO will list the scope of the inspection</a:t>
            </a:r>
          </a:p>
        </p:txBody>
      </p:sp>
    </p:spTree>
    <p:extLst>
      <p:ext uri="{BB962C8B-B14F-4D97-AF65-F5344CB8AC3E}">
        <p14:creationId xmlns:p14="http://schemas.microsoft.com/office/powerpoint/2010/main" val="2129652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The Walkaround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Provide Officer with necessary PPE</a:t>
            </a:r>
          </a:p>
          <a:p>
            <a:r>
              <a:rPr lang="en-US" sz="2400" dirty="0"/>
              <a:t>Officer decides the course of the inspection</a:t>
            </a:r>
          </a:p>
          <a:p>
            <a:r>
              <a:rPr lang="en-US" sz="2400" dirty="0"/>
              <a:t>Accompany the Officer</a:t>
            </a:r>
          </a:p>
          <a:p>
            <a:r>
              <a:rPr lang="en-US" sz="2400" dirty="0"/>
              <a:t>Correct anything you can on the spot</a:t>
            </a:r>
          </a:p>
        </p:txBody>
      </p:sp>
      <p:pic>
        <p:nvPicPr>
          <p:cNvPr id="3076" name="Picture 4" descr="C:\Users\JOHN~1.JOH\AppData\Local\Temp\SNAGHTML27771cf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077" y="2436422"/>
            <a:ext cx="2971800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08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Interviews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79674"/>
            <a:ext cx="8825659" cy="386397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The Officer will most likely conduct interviews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Several employees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Several management employees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Provide a private area</a:t>
            </a:r>
          </a:p>
          <a:p>
            <a:r>
              <a:rPr lang="en-US" sz="2400" dirty="0">
                <a:solidFill>
                  <a:schemeClr val="tx1"/>
                </a:solidFill>
              </a:rPr>
              <a:t>Interviews: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Last about 10-15 minutes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Generally cover training topics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May cover safety and health questions</a:t>
            </a:r>
          </a:p>
        </p:txBody>
      </p:sp>
    </p:spTree>
    <p:extLst>
      <p:ext uri="{BB962C8B-B14F-4D97-AF65-F5344CB8AC3E}">
        <p14:creationId xmlns:p14="http://schemas.microsoft.com/office/powerpoint/2010/main" val="1916896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Closing Conference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Inspection Recap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Officer reviews general findings with you</a:t>
            </a:r>
          </a:p>
          <a:p>
            <a:r>
              <a:rPr lang="en-US" dirty="0">
                <a:solidFill>
                  <a:schemeClr val="tx1"/>
                </a:solidFill>
              </a:rPr>
              <a:t>May ask follow-up questions and summarize expected documents</a:t>
            </a:r>
          </a:p>
          <a:p>
            <a:r>
              <a:rPr lang="en-US" dirty="0">
                <a:solidFill>
                  <a:schemeClr val="tx1"/>
                </a:solidFill>
              </a:rPr>
              <a:t>May allow you to ask questions</a:t>
            </a:r>
          </a:p>
          <a:p>
            <a:r>
              <a:rPr lang="en-US" dirty="0">
                <a:solidFill>
                  <a:schemeClr val="tx1"/>
                </a:solidFill>
              </a:rPr>
              <a:t>May discuss courses of action the employer may take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Results</a:t>
            </a:r>
          </a:p>
          <a:p>
            <a:r>
              <a:rPr lang="en-US" dirty="0">
                <a:solidFill>
                  <a:schemeClr val="tx1"/>
                </a:solidFill>
              </a:rPr>
              <a:t>Up to six months to issue citation and proposed penalties</a:t>
            </a:r>
          </a:p>
        </p:txBody>
      </p:sp>
    </p:spTree>
    <p:extLst>
      <p:ext uri="{BB962C8B-B14F-4D97-AF65-F5344CB8AC3E}">
        <p14:creationId xmlns:p14="http://schemas.microsoft.com/office/powerpoint/2010/main" val="341517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Closing Conference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CSHOs shall:</a:t>
            </a:r>
          </a:p>
          <a:p>
            <a:r>
              <a:rPr lang="en-US" sz="2400" dirty="0">
                <a:solidFill>
                  <a:schemeClr val="tx1"/>
                </a:solidFill>
              </a:rPr>
              <a:t>Discuss apparent violations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Provide, </a:t>
            </a:r>
            <a:r>
              <a:rPr lang="en-US" sz="2400" i="1" dirty="0">
                <a:solidFill>
                  <a:schemeClr val="tx1"/>
                </a:solidFill>
              </a:rPr>
              <a:t>Employer Rights and Responsibilities Following a Federal OSHA Inspection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Discuss the strengths and weaknesses of the employer’s safety and health programs</a:t>
            </a:r>
          </a:p>
          <a:p>
            <a:r>
              <a:rPr lang="en-US" sz="2400" dirty="0">
                <a:solidFill>
                  <a:schemeClr val="tx1"/>
                </a:solidFill>
              </a:rPr>
              <a:t>Advise employer and employee of their rights</a:t>
            </a:r>
          </a:p>
        </p:txBody>
      </p:sp>
    </p:spTree>
    <p:extLst>
      <p:ext uri="{BB962C8B-B14F-4D97-AF65-F5344CB8AC3E}">
        <p14:creationId xmlns:p14="http://schemas.microsoft.com/office/powerpoint/2010/main" val="3316365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After the Closing Conference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CSHO writes up findings and reviews with Area Manager</a:t>
            </a:r>
          </a:p>
          <a:p>
            <a:r>
              <a:rPr lang="en-US" sz="2400" dirty="0">
                <a:solidFill>
                  <a:schemeClr val="tx1"/>
                </a:solidFill>
              </a:rPr>
              <a:t>Determines validity of findings</a:t>
            </a:r>
          </a:p>
          <a:p>
            <a:r>
              <a:rPr lang="en-US" sz="2400" dirty="0">
                <a:solidFill>
                  <a:schemeClr val="tx1"/>
                </a:solidFill>
              </a:rPr>
              <a:t>Proposed penalties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Sends letter containing citations and penalties to you</a:t>
            </a:r>
          </a:p>
          <a:p>
            <a:r>
              <a:rPr lang="en-US" sz="2400" dirty="0">
                <a:solidFill>
                  <a:schemeClr val="tx1"/>
                </a:solidFill>
              </a:rPr>
              <a:t>15 working days to contest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Must post citations for employee review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Must post intention to contest</a:t>
            </a:r>
          </a:p>
          <a:p>
            <a:pPr lvl="1"/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065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9592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Audit your program (where do you stand?):</a:t>
            </a:r>
          </a:p>
          <a:p>
            <a:r>
              <a:rPr lang="en-US" sz="2400" dirty="0">
                <a:solidFill>
                  <a:schemeClr val="tx1"/>
                </a:solidFill>
              </a:rPr>
              <a:t>What’s your safety culture like?</a:t>
            </a:r>
          </a:p>
          <a:p>
            <a:r>
              <a:rPr lang="en-US" sz="2400" dirty="0">
                <a:solidFill>
                  <a:schemeClr val="tx1"/>
                </a:solidFill>
              </a:rPr>
              <a:t>Do you have an active, written safety program?</a:t>
            </a:r>
          </a:p>
          <a:p>
            <a:r>
              <a:rPr lang="en-US" sz="2400" dirty="0">
                <a:solidFill>
                  <a:schemeClr val="tx1"/>
                </a:solidFill>
              </a:rPr>
              <a:t>Have you completed a JHA?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975" y="4269943"/>
            <a:ext cx="3013074" cy="20006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3" y="0"/>
            <a:ext cx="1600982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36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17749"/>
            <a:ext cx="8825659" cy="4302126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en-US" sz="2400" b="1" dirty="0"/>
              <a:t>Audit your program - continued</a:t>
            </a:r>
          </a:p>
          <a:p>
            <a:r>
              <a:rPr lang="en-US" sz="2400" dirty="0"/>
              <a:t>Any past citations? Have they been corrected?</a:t>
            </a:r>
          </a:p>
          <a:p>
            <a:r>
              <a:rPr lang="en-US" sz="2400" dirty="0"/>
              <a:t>Review Injury/Illness history</a:t>
            </a:r>
          </a:p>
          <a:p>
            <a:pPr lvl="1"/>
            <a:r>
              <a:rPr lang="en-US" sz="2000" dirty="0"/>
              <a:t>OSHA Logs</a:t>
            </a:r>
          </a:p>
          <a:p>
            <a:pPr lvl="1"/>
            <a:r>
              <a:rPr lang="en-US" sz="2000" dirty="0"/>
              <a:t>Work Comp Loss Runs &amp; Trend Reports</a:t>
            </a:r>
          </a:p>
          <a:p>
            <a:pPr lvl="1"/>
            <a:r>
              <a:rPr lang="en-US" sz="2000" dirty="0"/>
              <a:t>Look for trends:</a:t>
            </a:r>
          </a:p>
          <a:p>
            <a:pPr lvl="2"/>
            <a:r>
              <a:rPr lang="en-US" sz="1800" dirty="0"/>
              <a:t>Specific equipment</a:t>
            </a:r>
          </a:p>
          <a:p>
            <a:pPr lvl="2"/>
            <a:r>
              <a:rPr lang="en-US" sz="1800" dirty="0"/>
              <a:t>Specific process</a:t>
            </a:r>
          </a:p>
          <a:p>
            <a:pPr lvl="2"/>
            <a:r>
              <a:rPr lang="en-US" sz="1800" dirty="0"/>
              <a:t>Specific time of day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413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Sidebar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How effective is the program?</a:t>
            </a:r>
          </a:p>
          <a:p>
            <a:r>
              <a:rPr lang="en-US" sz="2200" dirty="0">
                <a:solidFill>
                  <a:schemeClr val="tx1"/>
                </a:solidFill>
              </a:rPr>
              <a:t>Incidence Rate</a:t>
            </a:r>
          </a:p>
          <a:p>
            <a:r>
              <a:rPr lang="en-US" sz="2200" dirty="0">
                <a:solidFill>
                  <a:schemeClr val="tx1"/>
                </a:solidFill>
              </a:rPr>
              <a:t>Experience Modification Rate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8425" y="4857750"/>
            <a:ext cx="6467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IR = </a:t>
            </a:r>
            <a:r>
              <a:rPr lang="en-US" sz="2400" b="1" u="sng" dirty="0"/>
              <a:t>(Injuries + Illnesses) x 200,000 Hours</a:t>
            </a:r>
          </a:p>
          <a:p>
            <a:pPr>
              <a:tabLst>
                <a:tab pos="3028950" algn="ctr"/>
              </a:tabLst>
            </a:pPr>
            <a:r>
              <a:rPr lang="en-US" sz="2400" b="1" dirty="0"/>
              <a:t>	Total Hours Worked</a:t>
            </a:r>
          </a:p>
        </p:txBody>
      </p:sp>
    </p:spTree>
    <p:extLst>
      <p:ext uri="{BB962C8B-B14F-4D97-AF65-F5344CB8AC3E}">
        <p14:creationId xmlns:p14="http://schemas.microsoft.com/office/powerpoint/2010/main" val="2526856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401638" algn="l"/>
              </a:tabLst>
            </a:pPr>
            <a:r>
              <a:rPr lang="en-US" sz="2400" b="1" dirty="0">
                <a:solidFill>
                  <a:schemeClr val="tx1"/>
                </a:solidFill>
              </a:rPr>
              <a:t>Correct deficiencies that the audit identified</a:t>
            </a:r>
          </a:p>
          <a:p>
            <a:pPr marL="344488">
              <a:tabLst>
                <a:tab pos="401638" algn="l"/>
              </a:tabLst>
            </a:pPr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u="sng" dirty="0">
                <a:solidFill>
                  <a:schemeClr val="tx1"/>
                </a:solidFill>
              </a:rPr>
              <a:t>Continuous improvement</a:t>
            </a:r>
          </a:p>
          <a:p>
            <a:pPr marL="914400" indent="-401638">
              <a:tabLst>
                <a:tab pos="914400" algn="l"/>
              </a:tabLst>
            </a:pPr>
            <a:r>
              <a:rPr lang="en-US" sz="2200" dirty="0">
                <a:solidFill>
                  <a:schemeClr val="tx1"/>
                </a:solidFill>
              </a:rPr>
              <a:t>Safety Committee</a:t>
            </a:r>
          </a:p>
          <a:p>
            <a:pPr marL="1314450" lvl="1" indent="-401638">
              <a:tabLst>
                <a:tab pos="9144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Management</a:t>
            </a:r>
          </a:p>
          <a:p>
            <a:pPr marL="1314450" lvl="1" indent="-401638">
              <a:tabLst>
                <a:tab pos="9144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Employee</a:t>
            </a:r>
          </a:p>
        </p:txBody>
      </p:sp>
    </p:spTree>
    <p:extLst>
      <p:ext uri="{BB962C8B-B14F-4D97-AF65-F5344CB8AC3E}">
        <p14:creationId xmlns:p14="http://schemas.microsoft.com/office/powerpoint/2010/main" val="2426403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54" y="2438609"/>
            <a:ext cx="8825659" cy="4142073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914400" algn="l"/>
              </a:tabLst>
            </a:pPr>
            <a:r>
              <a:rPr lang="en-US" sz="2400" b="1" dirty="0">
                <a:solidFill>
                  <a:schemeClr val="tx1"/>
                </a:solidFill>
              </a:rPr>
              <a:t>Continuous improvement - continued</a:t>
            </a:r>
          </a:p>
          <a:p>
            <a:pPr marL="914400" indent="-401638">
              <a:tabLst>
                <a:tab pos="9144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Lean Manufacturing</a:t>
            </a:r>
          </a:p>
          <a:p>
            <a:pPr marL="1371600" lvl="1" indent="-401638">
              <a:tabLst>
                <a:tab pos="9144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5 S Program</a:t>
            </a:r>
          </a:p>
          <a:p>
            <a:pPr marL="1371600" lvl="1" indent="-401638">
              <a:tabLst>
                <a:tab pos="9144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Six Sigma</a:t>
            </a:r>
          </a:p>
          <a:p>
            <a:pPr marL="914400" indent="-401638">
              <a:tabLst>
                <a:tab pos="9144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TQM</a:t>
            </a:r>
          </a:p>
          <a:p>
            <a:pPr marL="914400" indent="-401638">
              <a:tabLst>
                <a:tab pos="9144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Systems Safety approach (NASA/Boeing)</a:t>
            </a:r>
          </a:p>
          <a:p>
            <a:pPr marL="914400" indent="-401638">
              <a:tabLst>
                <a:tab pos="9144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Near-miss investigations – “Freebie”</a:t>
            </a:r>
          </a:p>
          <a:p>
            <a:pPr marL="914400" indent="-401638">
              <a:tabLst>
                <a:tab pos="9144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Accident Investigation Program (learn from mistakes)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JOHN~1.JOH\AppData\Local\Temp\SNAGHTML2d46b40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175" y="2880869"/>
            <a:ext cx="4333875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932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53456"/>
            <a:ext cx="8825659" cy="42572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Prepare based on reasons for OSHA visits:</a:t>
            </a:r>
            <a:endParaRPr lang="en-US" sz="2400" b="1" dirty="0">
              <a:solidFill>
                <a:schemeClr val="tx1"/>
              </a:solidFill>
            </a:endParaRPr>
          </a:p>
          <a:p>
            <a:pPr lvl="1"/>
            <a:r>
              <a:rPr lang="en-US" sz="2600" u="sng" dirty="0">
                <a:solidFill>
                  <a:schemeClr val="tx1"/>
                </a:solidFill>
              </a:rPr>
              <a:t>Preventing Imminent Danger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3-Es</a:t>
            </a:r>
          </a:p>
          <a:p>
            <a:pPr lvl="3"/>
            <a:r>
              <a:rPr lang="en-US" sz="2200" dirty="0">
                <a:solidFill>
                  <a:schemeClr val="tx1"/>
                </a:solidFill>
              </a:rPr>
              <a:t>Engineer</a:t>
            </a:r>
          </a:p>
          <a:p>
            <a:pPr lvl="3"/>
            <a:r>
              <a:rPr lang="en-US" sz="2200" dirty="0">
                <a:solidFill>
                  <a:schemeClr val="tx1"/>
                </a:solidFill>
              </a:rPr>
              <a:t>Educate</a:t>
            </a:r>
          </a:p>
          <a:p>
            <a:pPr lvl="3"/>
            <a:r>
              <a:rPr lang="en-US" sz="2200" dirty="0">
                <a:solidFill>
                  <a:schemeClr val="tx1"/>
                </a:solidFill>
              </a:rPr>
              <a:t>Enforce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Document 3-Es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Regular safety audits</a:t>
            </a:r>
          </a:p>
          <a:p>
            <a:pPr lvl="3"/>
            <a:r>
              <a:rPr lang="en-US" sz="2200" dirty="0">
                <a:solidFill>
                  <a:schemeClr val="tx1"/>
                </a:solidFill>
              </a:rPr>
              <a:t>Safety committee</a:t>
            </a:r>
          </a:p>
          <a:p>
            <a:pPr lvl="3"/>
            <a:r>
              <a:rPr lang="en-US" sz="2200" dirty="0">
                <a:solidFill>
                  <a:schemeClr val="tx1"/>
                </a:solidFill>
              </a:rPr>
              <a:t>Management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524" y="3209925"/>
            <a:ext cx="3255355" cy="319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71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Prepare based on reasons for OSHA visits - continued:</a:t>
            </a:r>
          </a:p>
          <a:p>
            <a:r>
              <a:rPr lang="en-US" sz="2400" u="sng" dirty="0">
                <a:solidFill>
                  <a:schemeClr val="tx1"/>
                </a:solidFill>
              </a:rPr>
              <a:t>Fatality/Catastrophe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Do everything to prevent such events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Use industry best practices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Invite consultants into facility</a:t>
            </a:r>
          </a:p>
          <a:p>
            <a:pPr lvl="3"/>
            <a:r>
              <a:rPr lang="en-US" sz="1800" dirty="0">
                <a:solidFill>
                  <a:schemeClr val="tx1"/>
                </a:solidFill>
              </a:rPr>
              <a:t>Work Comp Loss Control Consultants</a:t>
            </a:r>
          </a:p>
          <a:p>
            <a:pPr lvl="3"/>
            <a:r>
              <a:rPr lang="en-US" sz="1800" dirty="0">
                <a:solidFill>
                  <a:schemeClr val="tx1"/>
                </a:solidFill>
              </a:rPr>
              <a:t>OSHA Consultation Services</a:t>
            </a:r>
          </a:p>
          <a:p>
            <a:pPr lvl="3"/>
            <a:endParaRPr lang="en-US" sz="1600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144" y="3641698"/>
            <a:ext cx="4223794" cy="237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06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9484471" cy="3416300"/>
          </a:xfrm>
        </p:spPr>
        <p:txBody>
          <a:bodyPr>
            <a:noAutofit/>
          </a:bodyPr>
          <a:lstStyle/>
          <a:p>
            <a:pPr marL="0" lvl="3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Fatality/Catastrophe - continued</a:t>
            </a:r>
          </a:p>
          <a:p>
            <a:pPr marL="514350" lvl="1" indent="0"/>
            <a:r>
              <a:rPr lang="en-US" sz="2200" dirty="0">
                <a:solidFill>
                  <a:schemeClr val="tx1"/>
                </a:solidFill>
              </a:rPr>
              <a:t>Process Training / Refresher Training</a:t>
            </a:r>
          </a:p>
          <a:p>
            <a:pPr marL="514350" lvl="1" indent="0"/>
            <a:r>
              <a:rPr lang="en-US" sz="2200" dirty="0">
                <a:solidFill>
                  <a:schemeClr val="tx1"/>
                </a:solidFill>
              </a:rPr>
              <a:t>Follow Mfg.’s Scheduled Maintenance Checks and Service</a:t>
            </a:r>
          </a:p>
          <a:p>
            <a:pPr marL="514350" lvl="1" indent="0"/>
            <a:r>
              <a:rPr lang="en-US" sz="2200" dirty="0">
                <a:solidFill>
                  <a:schemeClr val="tx1"/>
                </a:solidFill>
              </a:rPr>
              <a:t>Job Safety Analyses</a:t>
            </a:r>
          </a:p>
          <a:p>
            <a:pPr marL="514350" lvl="1" indent="0"/>
            <a:r>
              <a:rPr lang="en-US" sz="2200" dirty="0">
                <a:solidFill>
                  <a:schemeClr val="tx1"/>
                </a:solidFill>
              </a:rPr>
              <a:t>Develop good reporting procedures</a:t>
            </a:r>
          </a:p>
          <a:p>
            <a:pPr marL="514350" lvl="1" indent="0"/>
            <a:r>
              <a:rPr lang="en-US" sz="2200" dirty="0">
                <a:solidFill>
                  <a:schemeClr val="tx1"/>
                </a:solidFill>
              </a:rPr>
              <a:t>Train employees to report problems</a:t>
            </a:r>
          </a:p>
          <a:p>
            <a:pPr marL="514350" lvl="1" indent="0"/>
            <a:r>
              <a:rPr lang="en-US" sz="2200" dirty="0">
                <a:solidFill>
                  <a:schemeClr val="tx1"/>
                </a:solidFill>
              </a:rPr>
              <a:t>Document all preventive maintenance efforts</a:t>
            </a:r>
          </a:p>
        </p:txBody>
      </p:sp>
    </p:spTree>
    <p:extLst>
      <p:ext uri="{BB962C8B-B14F-4D97-AF65-F5344CB8AC3E}">
        <p14:creationId xmlns:p14="http://schemas.microsoft.com/office/powerpoint/2010/main" val="2347303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Complaints/Referrals</a:t>
            </a:r>
          </a:p>
          <a:p>
            <a:pPr marL="341313"/>
            <a:r>
              <a:rPr lang="en-US" sz="2200" dirty="0">
                <a:solidFill>
                  <a:schemeClr val="tx1"/>
                </a:solidFill>
              </a:rPr>
              <a:t>Encourage employees to report problems</a:t>
            </a:r>
          </a:p>
          <a:p>
            <a:pPr marL="341313"/>
            <a:r>
              <a:rPr lang="en-US" sz="2200" dirty="0">
                <a:solidFill>
                  <a:schemeClr val="tx1"/>
                </a:solidFill>
              </a:rPr>
              <a:t>Have </a:t>
            </a:r>
            <a:r>
              <a:rPr lang="en-US" sz="2200" b="1" i="1" dirty="0">
                <a:solidFill>
                  <a:schemeClr val="tx1"/>
                </a:solidFill>
              </a:rPr>
              <a:t>active</a:t>
            </a:r>
            <a:r>
              <a:rPr lang="en-US" sz="2200" dirty="0">
                <a:solidFill>
                  <a:schemeClr val="tx1"/>
                </a:solidFill>
              </a:rPr>
              <a:t> suggestion box (Survey Monkey)</a:t>
            </a:r>
          </a:p>
          <a:p>
            <a:pPr marL="341313"/>
            <a:r>
              <a:rPr lang="en-US" sz="2200" dirty="0">
                <a:solidFill>
                  <a:schemeClr val="tx1"/>
                </a:solidFill>
              </a:rPr>
              <a:t>Involve employees on Safety Committee</a:t>
            </a:r>
          </a:p>
          <a:p>
            <a:pPr marL="341313"/>
            <a:r>
              <a:rPr lang="en-US" sz="2200" dirty="0">
                <a:solidFill>
                  <a:schemeClr val="tx1"/>
                </a:solidFill>
              </a:rPr>
              <a:t>May need IH testing</a:t>
            </a:r>
          </a:p>
          <a:p>
            <a:pPr marL="341313"/>
            <a:r>
              <a:rPr lang="en-US" sz="2200" i="1" dirty="0">
                <a:solidFill>
                  <a:schemeClr val="tx1"/>
                </a:solidFill>
              </a:rPr>
              <a:t>Consider</a:t>
            </a:r>
            <a:r>
              <a:rPr lang="en-US" sz="2200" dirty="0">
                <a:solidFill>
                  <a:schemeClr val="tx1"/>
                </a:solidFill>
              </a:rPr>
              <a:t> an incentive program</a:t>
            </a:r>
          </a:p>
          <a:p>
            <a:pPr marL="798513" lvl="1"/>
            <a:r>
              <a:rPr lang="en-US" sz="2000" dirty="0">
                <a:solidFill>
                  <a:schemeClr val="tx1"/>
                </a:solidFill>
              </a:rPr>
              <a:t>Must not drive injury reporting underground</a:t>
            </a:r>
          </a:p>
          <a:p>
            <a:pPr marL="798513" lvl="1"/>
            <a:r>
              <a:rPr lang="en-US" sz="2000" dirty="0">
                <a:solidFill>
                  <a:schemeClr val="tx1"/>
                </a:solidFill>
              </a:rPr>
              <a:t>Encourage reporting of problems for “Safety Bucks”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526" y="3161881"/>
            <a:ext cx="3751681" cy="22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53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93496"/>
            <a:ext cx="10515600" cy="4366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Targeted inspections</a:t>
            </a:r>
          </a:p>
          <a:p>
            <a:pPr marL="341313"/>
            <a:r>
              <a:rPr lang="en-US" sz="2000" dirty="0">
                <a:solidFill>
                  <a:schemeClr val="tx1"/>
                </a:solidFill>
              </a:rPr>
              <a:t>Is your operation on a national emphasis program?</a:t>
            </a:r>
          </a:p>
          <a:p>
            <a:pPr marL="341313"/>
            <a:r>
              <a:rPr lang="en-US" sz="2000" dirty="0">
                <a:solidFill>
                  <a:schemeClr val="tx1"/>
                </a:solidFill>
              </a:rPr>
              <a:t>Learn about specific inspection instructions</a:t>
            </a:r>
          </a:p>
          <a:p>
            <a:pPr marL="1198563" lvl="1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b="1" i="1" dirty="0">
                <a:solidFill>
                  <a:srgbClr val="FF0000"/>
                </a:solidFill>
              </a:rPr>
              <a:t>“This Instruction provides guidance to the Occupational Safety and Health </a:t>
            </a:r>
          </a:p>
          <a:p>
            <a:pPr marL="1198563" lvl="1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rgbClr val="FF0000"/>
                </a:solidFill>
              </a:rPr>
              <a:t>Administration (OSHA) national, regional, and area offices for performing </a:t>
            </a:r>
          </a:p>
          <a:p>
            <a:pPr marL="1198563" lvl="1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rgbClr val="FF0000"/>
                </a:solidFill>
              </a:rPr>
              <a:t>compliance inspections involving OSHA’s…”</a:t>
            </a:r>
          </a:p>
          <a:p>
            <a:pPr marL="798513" lvl="1">
              <a:tabLst>
                <a:tab pos="422592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Combustible dust	</a:t>
            </a:r>
            <a:r>
              <a:rPr lang="en-US" sz="1800" u="sng" dirty="0">
                <a:solidFill>
                  <a:srgbClr val="0000FF"/>
                </a:solidFill>
              </a:rPr>
              <a:t>OSHA Instruction CPL 03-00-008</a:t>
            </a:r>
            <a:endParaRPr lang="en-US" sz="1800" dirty="0">
              <a:solidFill>
                <a:srgbClr val="0000FF"/>
              </a:solidFill>
            </a:endParaRPr>
          </a:p>
          <a:p>
            <a:pPr marL="798513" lvl="1">
              <a:tabLst>
                <a:tab pos="422592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Hazardous machinery	</a:t>
            </a:r>
            <a:r>
              <a:rPr lang="en-US" sz="1800" u="sng" dirty="0">
                <a:solidFill>
                  <a:srgbClr val="0000FF"/>
                </a:solidFill>
              </a:rPr>
              <a:t>OSHA Instruction CPL 03-00-019</a:t>
            </a:r>
          </a:p>
          <a:p>
            <a:pPr marL="398463">
              <a:tabLst>
                <a:tab pos="4225925" algn="l"/>
              </a:tabLst>
            </a:pPr>
            <a:r>
              <a:rPr lang="en-US" sz="2000" dirty="0">
                <a:solidFill>
                  <a:schemeClr val="tx1"/>
                </a:solidFill>
              </a:rPr>
              <a:t>Understand what OSHA focuses on</a:t>
            </a:r>
          </a:p>
          <a:p>
            <a:pPr marL="741363" lvl="1" indent="0">
              <a:buNone/>
            </a:pPr>
            <a:r>
              <a:rPr lang="en-US" u="sng" dirty="0">
                <a:solidFill>
                  <a:srgbClr val="0000FF"/>
                </a:solidFill>
              </a:rPr>
              <a:t>https://www.osha.gov/dep/neps/nep-programs.html</a:t>
            </a:r>
          </a:p>
          <a:p>
            <a:pPr marL="741363" lvl="1" indent="0">
              <a:buNone/>
            </a:pPr>
            <a:r>
              <a:rPr lang="en-US" u="sng" dirty="0">
                <a:solidFill>
                  <a:srgbClr val="0000FF"/>
                </a:solidFill>
              </a:rPr>
              <a:t>https://www.osha.gov/pls/oshaweb/owasrch.search_form?p_doc_type=DIRECTIVES&amp;p_toc_level=2&amp;p_keyvalue=CPL</a:t>
            </a:r>
          </a:p>
        </p:txBody>
      </p:sp>
    </p:spTree>
    <p:extLst>
      <p:ext uri="{BB962C8B-B14F-4D97-AF65-F5344CB8AC3E}">
        <p14:creationId xmlns:p14="http://schemas.microsoft.com/office/powerpoint/2010/main" val="51663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Preparing for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Follow-up Inspections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Were you previously cited by OSHA? 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OSHA may check for abatement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Quickly correct violative conditions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Notify OSHA when those condition(s) have been abated</a:t>
            </a:r>
          </a:p>
        </p:txBody>
      </p:sp>
    </p:spTree>
    <p:extLst>
      <p:ext uri="{BB962C8B-B14F-4D97-AF65-F5344CB8AC3E}">
        <p14:creationId xmlns:p14="http://schemas.microsoft.com/office/powerpoint/2010/main" val="3081787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Planning for an OSHA Visit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Develop a response plan</a:t>
            </a:r>
          </a:p>
          <a:p>
            <a:r>
              <a:rPr lang="en-US" sz="2400" dirty="0"/>
              <a:t>Create a receptionist plan</a:t>
            </a:r>
          </a:p>
          <a:p>
            <a:pPr lvl="1"/>
            <a:r>
              <a:rPr lang="en-US" sz="2200" dirty="0"/>
              <a:t>How to greet inspector</a:t>
            </a:r>
          </a:p>
          <a:p>
            <a:pPr lvl="1"/>
            <a:r>
              <a:rPr lang="en-US" sz="2200" dirty="0"/>
              <a:t>Where to have them wait</a:t>
            </a:r>
          </a:p>
          <a:p>
            <a:pPr lvl="1"/>
            <a:r>
              <a:rPr lang="en-US" sz="2400" dirty="0"/>
              <a:t>Create an OSHA Team</a:t>
            </a:r>
          </a:p>
          <a:p>
            <a:pPr lvl="2"/>
            <a:r>
              <a:rPr lang="en-US" sz="2000" dirty="0"/>
              <a:t>ID Members</a:t>
            </a:r>
          </a:p>
          <a:p>
            <a:pPr lvl="2"/>
            <a:r>
              <a:rPr lang="en-US" sz="2000" dirty="0"/>
              <a:t>ID Responsibilities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3" y="0"/>
            <a:ext cx="1600982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86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Planning for an OSHA Visit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813" y="2622619"/>
            <a:ext cx="9536490" cy="3205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/>
              <a:t>OSHA Response Team Responsibilities:</a:t>
            </a:r>
          </a:p>
          <a:p>
            <a:pPr lvl="1"/>
            <a:r>
              <a:rPr lang="en-US" sz="2200" dirty="0"/>
              <a:t>Understand inspection process</a:t>
            </a:r>
          </a:p>
          <a:p>
            <a:pPr lvl="1"/>
            <a:r>
              <a:rPr lang="en-US" sz="2200" dirty="0"/>
              <a:t>Attend opening / closing conferences</a:t>
            </a:r>
          </a:p>
          <a:p>
            <a:pPr lvl="1"/>
            <a:r>
              <a:rPr lang="en-US" sz="2200" dirty="0"/>
              <a:t>Accompany the CSHO</a:t>
            </a:r>
          </a:p>
          <a:p>
            <a:pPr lvl="1"/>
            <a:r>
              <a:rPr lang="en-US" sz="2200" dirty="0"/>
              <a:t>Record all aspects of the walkaround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5798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Planning for an OSHA Visit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1818" y="2617070"/>
            <a:ext cx="9054163" cy="3030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2600" b="1" dirty="0"/>
              <a:t>OSHA Response Team Responsibilities:</a:t>
            </a:r>
            <a:endParaRPr lang="en-US" sz="2600" dirty="0"/>
          </a:p>
          <a:p>
            <a:pPr lvl="1"/>
            <a:r>
              <a:rPr lang="en-US" sz="2200" dirty="0"/>
              <a:t>Take photographs (same photos that inspector takes)</a:t>
            </a:r>
          </a:p>
          <a:p>
            <a:pPr lvl="1"/>
            <a:r>
              <a:rPr lang="en-US" sz="2200" dirty="0"/>
              <a:t>Attend management employee interviews</a:t>
            </a:r>
          </a:p>
          <a:p>
            <a:pPr lvl="1"/>
            <a:r>
              <a:rPr lang="en-US" sz="2200" dirty="0"/>
              <a:t>Respond to all document requests</a:t>
            </a:r>
          </a:p>
          <a:p>
            <a:pPr lvl="1"/>
            <a:r>
              <a:rPr lang="en-US" sz="2200" dirty="0"/>
              <a:t>Ensure violations are abated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3235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Managing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The CSHO arrives</a:t>
            </a:r>
          </a:p>
          <a:p>
            <a:r>
              <a:rPr lang="en-US" sz="2400" dirty="0"/>
              <a:t>Receptionist greets and receives the CSHO</a:t>
            </a:r>
          </a:p>
          <a:p>
            <a:r>
              <a:rPr lang="en-US" sz="2400" dirty="0"/>
              <a:t>Checks Officer’s credentials</a:t>
            </a:r>
          </a:p>
          <a:p>
            <a:r>
              <a:rPr lang="en-US" sz="2400" dirty="0"/>
              <a:t>Contacts OSHA office to confirm official business</a:t>
            </a:r>
          </a:p>
          <a:p>
            <a:r>
              <a:rPr lang="en-US" sz="2400" dirty="0"/>
              <a:t>Briefly explains company policy of notifying corporate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3" y="0"/>
            <a:ext cx="1600982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0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Managing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CSHO arrival – continued</a:t>
            </a:r>
          </a:p>
          <a:p>
            <a:r>
              <a:rPr lang="en-US" sz="2400" dirty="0"/>
              <a:t>Receptionist has CSHO wait in predetermined location</a:t>
            </a:r>
          </a:p>
          <a:p>
            <a:pPr lvl="2"/>
            <a:r>
              <a:rPr lang="en-US" sz="2000" dirty="0"/>
              <a:t>Lobby</a:t>
            </a:r>
          </a:p>
          <a:p>
            <a:pPr lvl="2"/>
            <a:r>
              <a:rPr lang="en-US" sz="2000" dirty="0"/>
              <a:t>Conference Room</a:t>
            </a:r>
          </a:p>
          <a:p>
            <a:r>
              <a:rPr lang="en-US" sz="2400" dirty="0"/>
              <a:t>Receptionist doesn’t allow Officer to walk around</a:t>
            </a:r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41917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Managing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CSHO arrival – continued:</a:t>
            </a:r>
            <a:endParaRPr lang="en-US" sz="2600" b="1" dirty="0"/>
          </a:p>
          <a:p>
            <a:r>
              <a:rPr lang="en-US" sz="2600" dirty="0"/>
              <a:t>Receptionist uses phone tree to notify OSHA Team:</a:t>
            </a:r>
          </a:p>
          <a:p>
            <a:pPr lvl="1"/>
            <a:r>
              <a:rPr lang="en-US" sz="2000" dirty="0"/>
              <a:t>CEO</a:t>
            </a:r>
          </a:p>
          <a:p>
            <a:pPr lvl="1"/>
            <a:r>
              <a:rPr lang="en-US" sz="2000" dirty="0"/>
              <a:t>Legal Department</a:t>
            </a:r>
          </a:p>
          <a:p>
            <a:pPr lvl="1"/>
            <a:r>
              <a:rPr lang="en-US" sz="2000" dirty="0"/>
              <a:t>Safety Director</a:t>
            </a:r>
          </a:p>
          <a:p>
            <a:pPr lvl="1"/>
            <a:r>
              <a:rPr lang="en-US" sz="2000" dirty="0"/>
              <a:t>Plant Manager</a:t>
            </a:r>
          </a:p>
          <a:p>
            <a:pPr lvl="1"/>
            <a:r>
              <a:rPr lang="en-US" sz="2000" dirty="0"/>
              <a:t>Employee Representative</a:t>
            </a:r>
          </a:p>
          <a:p>
            <a:endParaRPr lang="en-US" sz="2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80" y="3721382"/>
            <a:ext cx="4194834" cy="279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48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18" y="943688"/>
            <a:ext cx="8761413" cy="706964"/>
          </a:xfrm>
        </p:spPr>
        <p:txBody>
          <a:bodyPr/>
          <a:lstStyle/>
          <a:p>
            <a:r>
              <a:rPr lang="en-US" b="1" dirty="0"/>
              <a:t>Managing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785" y="2305105"/>
            <a:ext cx="11047751" cy="553226"/>
          </a:xfrm>
        </p:spPr>
        <p:txBody>
          <a:bodyPr>
            <a:noAutofit/>
          </a:bodyPr>
          <a:lstStyle/>
          <a:p>
            <a:pPr marL="0" indent="0" algn="ctr">
              <a:buNone/>
              <a:tabLst>
                <a:tab pos="465138" algn="l"/>
              </a:tabLst>
            </a:pPr>
            <a:r>
              <a:rPr lang="en-US" sz="2400" b="1" dirty="0"/>
              <a:t>Assemble frequently requested documents: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0318" y="2891696"/>
            <a:ext cx="5560639" cy="3102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01638" algn="l"/>
              </a:tabLst>
            </a:pPr>
            <a:r>
              <a:rPr lang="en-US" sz="2200" dirty="0"/>
              <a:t>OSHA 300 Log &amp; OSHA 300A Summary and 301 Injury/Illness Incident Report</a:t>
            </a:r>
          </a:p>
          <a:p>
            <a:pPr>
              <a:tabLst>
                <a:tab pos="401638" algn="l"/>
              </a:tabLst>
            </a:pPr>
            <a:r>
              <a:rPr lang="en-US" sz="2200" dirty="0"/>
              <a:t>Safety Program (IIPP)</a:t>
            </a:r>
          </a:p>
          <a:p>
            <a:pPr lvl="1">
              <a:tabLst>
                <a:tab pos="401638" algn="l"/>
              </a:tabLst>
            </a:pPr>
            <a:r>
              <a:rPr lang="en-US" sz="2000" dirty="0"/>
              <a:t>Current</a:t>
            </a:r>
          </a:p>
          <a:p>
            <a:pPr lvl="1">
              <a:tabLst>
                <a:tab pos="401638" algn="l"/>
              </a:tabLst>
            </a:pPr>
            <a:r>
              <a:rPr lang="en-US" sz="2000" dirty="0"/>
              <a:t>Reviewed at least annually</a:t>
            </a:r>
          </a:p>
          <a:p>
            <a:pPr>
              <a:tabLst>
                <a:tab pos="401638" algn="l"/>
              </a:tabLst>
            </a:pPr>
            <a:r>
              <a:rPr lang="en-US" sz="2200" dirty="0"/>
              <a:t>Accident investigation reports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401522" y="2886906"/>
            <a:ext cx="5200863" cy="33176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01638" algn="l"/>
              </a:tabLst>
            </a:pPr>
            <a:r>
              <a:rPr lang="en-US" sz="2200" dirty="0"/>
              <a:t>Job hazard analyses</a:t>
            </a:r>
          </a:p>
          <a:p>
            <a:pPr>
              <a:tabLst>
                <a:tab pos="401638" algn="l"/>
              </a:tabLst>
            </a:pPr>
            <a:r>
              <a:rPr lang="en-US" sz="2200" dirty="0"/>
              <a:t>Contract Agreements</a:t>
            </a:r>
          </a:p>
          <a:p>
            <a:pPr lvl="1">
              <a:tabLst>
                <a:tab pos="401638" algn="l"/>
              </a:tabLst>
            </a:pPr>
            <a:r>
              <a:rPr lang="en-US" sz="2000" dirty="0"/>
              <a:t>Sub-contractors</a:t>
            </a:r>
          </a:p>
          <a:p>
            <a:pPr lvl="1">
              <a:tabLst>
                <a:tab pos="401638" algn="l"/>
              </a:tabLst>
            </a:pPr>
            <a:r>
              <a:rPr lang="en-US" sz="2000" dirty="0"/>
              <a:t>Staffing agencies</a:t>
            </a:r>
          </a:p>
          <a:p>
            <a:pPr>
              <a:tabLst>
                <a:tab pos="401638" algn="l"/>
              </a:tabLst>
            </a:pPr>
            <a:r>
              <a:rPr lang="en-US" sz="2200" dirty="0"/>
              <a:t>Training records</a:t>
            </a:r>
          </a:p>
          <a:p>
            <a:pPr lvl="1">
              <a:tabLst>
                <a:tab pos="401638" algn="l"/>
              </a:tabLst>
            </a:pPr>
            <a:r>
              <a:rPr lang="en-US" sz="2000" dirty="0"/>
              <a:t>Quizzes/Rosters</a:t>
            </a:r>
          </a:p>
          <a:p>
            <a:pPr lvl="1">
              <a:tabLst>
                <a:tab pos="401638" algn="l"/>
              </a:tabLst>
            </a:pPr>
            <a:r>
              <a:rPr lang="en-US" sz="2000" dirty="0"/>
              <a:t>Computer based training</a:t>
            </a:r>
          </a:p>
        </p:txBody>
      </p:sp>
    </p:spTree>
    <p:extLst>
      <p:ext uri="{BB962C8B-B14F-4D97-AF65-F5344CB8AC3E}">
        <p14:creationId xmlns:p14="http://schemas.microsoft.com/office/powerpoint/2010/main" val="1524175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Managing an OSHA Visit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OSHA Team (or team member) attends opening conference</a:t>
            </a:r>
          </a:p>
          <a:p>
            <a:r>
              <a:rPr lang="en-US" sz="2400" dirty="0"/>
              <a:t>Participates in walkaround</a:t>
            </a:r>
          </a:p>
          <a:p>
            <a:pPr lvl="1"/>
            <a:r>
              <a:rPr lang="en-US" sz="2200" dirty="0"/>
              <a:t>Makes notes of Officer’s observations</a:t>
            </a:r>
          </a:p>
          <a:p>
            <a:pPr lvl="1"/>
            <a:r>
              <a:rPr lang="en-US" sz="2200" dirty="0"/>
              <a:t>Takes side-by-side photos</a:t>
            </a:r>
          </a:p>
          <a:p>
            <a:pPr lvl="1"/>
            <a:r>
              <a:rPr lang="en-US" sz="2200" dirty="0"/>
              <a:t>Asks clarifying questions</a:t>
            </a:r>
          </a:p>
          <a:p>
            <a:pPr lvl="1"/>
            <a:r>
              <a:rPr lang="en-US" sz="2200" dirty="0"/>
              <a:t>Corrects violations immediately if possible</a:t>
            </a:r>
          </a:p>
          <a:p>
            <a:r>
              <a:rPr lang="en-US" sz="2400" dirty="0"/>
              <a:t>If possible, participates in mgmt. employee interviews</a:t>
            </a:r>
          </a:p>
        </p:txBody>
      </p:sp>
    </p:spTree>
    <p:extLst>
      <p:ext uri="{BB962C8B-B14F-4D97-AF65-F5344CB8AC3E}">
        <p14:creationId xmlns:p14="http://schemas.microsoft.com/office/powerpoint/2010/main" val="337233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Managing an OSHA Visit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OSHA Team or team member attends the closing conference</a:t>
            </a:r>
          </a:p>
          <a:p>
            <a:pPr lvl="1"/>
            <a:r>
              <a:rPr lang="en-US" sz="2200" dirty="0"/>
              <a:t>Asks clarifying questions about potential citations</a:t>
            </a:r>
          </a:p>
          <a:p>
            <a:pPr lvl="1"/>
            <a:r>
              <a:rPr lang="en-US" sz="2200" dirty="0"/>
              <a:t>Notes which documents are requested</a:t>
            </a:r>
          </a:p>
          <a:p>
            <a:pPr lvl="1"/>
            <a:endParaRPr lang="en-US" sz="2200" dirty="0"/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3083275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Managing an OSHA Visit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7270589" cy="3416300"/>
          </a:xfrm>
        </p:spPr>
        <p:txBody>
          <a:bodyPr>
            <a:normAutofit/>
          </a:bodyPr>
          <a:lstStyle/>
          <a:p>
            <a:r>
              <a:rPr lang="en-US" sz="2400" dirty="0"/>
              <a:t>Assemble and send any remaining documents as requested</a:t>
            </a:r>
          </a:p>
          <a:p>
            <a:r>
              <a:rPr lang="en-US" sz="2400" dirty="0"/>
              <a:t>If you receive a citation</a:t>
            </a:r>
          </a:p>
          <a:p>
            <a:pPr lvl="1"/>
            <a:r>
              <a:rPr lang="en-US" sz="2200" dirty="0"/>
              <a:t>Post the citation</a:t>
            </a:r>
          </a:p>
          <a:p>
            <a:pPr lvl="1"/>
            <a:r>
              <a:rPr lang="en-US" sz="2200" dirty="0"/>
              <a:t>Abate the violation</a:t>
            </a:r>
          </a:p>
          <a:p>
            <a:pPr lvl="1"/>
            <a:r>
              <a:rPr lang="en-US" sz="2200" dirty="0"/>
              <a:t>Post abatement results</a:t>
            </a:r>
          </a:p>
        </p:txBody>
      </p:sp>
      <p:pic>
        <p:nvPicPr>
          <p:cNvPr id="1028" name="Picture 4" descr="C:\Users\JOHN~1.JOH\AppData\Local\Temp\SNAGHTML15a0c66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667" y="3076046"/>
            <a:ext cx="5133704" cy="355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527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Managing an OSHA Visit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492403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OR…</a:t>
            </a:r>
            <a:endParaRPr lang="en-US" sz="2200" dirty="0"/>
          </a:p>
          <a:p>
            <a:r>
              <a:rPr lang="en-US" sz="2400" dirty="0"/>
              <a:t>Decide with legal if you will contest the citation (15 days)</a:t>
            </a:r>
          </a:p>
          <a:p>
            <a:r>
              <a:rPr lang="en-US" sz="2400" dirty="0"/>
              <a:t>Post intention to contest </a:t>
            </a:r>
          </a:p>
          <a:p>
            <a:r>
              <a:rPr lang="en-US" sz="2400" dirty="0"/>
              <a:t>Informal conference</a:t>
            </a:r>
          </a:p>
          <a:p>
            <a:r>
              <a:rPr lang="en-US" sz="2400" dirty="0"/>
              <a:t>Citation deleted or upheld</a:t>
            </a:r>
          </a:p>
          <a:p>
            <a:r>
              <a:rPr lang="en-US" sz="2400" dirty="0"/>
              <a:t>If upheld, abate the violation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88039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Managing an OSHA 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73377"/>
            <a:ext cx="882565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SPECIAL CASE: S</a:t>
            </a:r>
            <a:r>
              <a:rPr lang="en-US" sz="2400" b="1" dirty="0">
                <a:solidFill>
                  <a:schemeClr val="tx1"/>
                </a:solidFill>
              </a:rPr>
              <a:t>erious, fatal, or catastrophic incidents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Remember: Compliance visits after fatal/catastrophic incident: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Have all the basic information gathered before you call OSHA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Report to OSHA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Notify OSHA “Response Team”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Review responsibilities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Pull most requested documents together</a:t>
            </a:r>
          </a:p>
        </p:txBody>
      </p:sp>
    </p:spTree>
    <p:extLst>
      <p:ext uri="{BB962C8B-B14F-4D97-AF65-F5344CB8AC3E}">
        <p14:creationId xmlns:p14="http://schemas.microsoft.com/office/powerpoint/2010/main" val="36964171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Top 10</a:t>
            </a:r>
            <a:br>
              <a:rPr lang="en-US" dirty="0"/>
            </a:br>
            <a:r>
              <a:rPr lang="en-US" dirty="0"/>
              <a:t>OSHA Citations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3" y="0"/>
            <a:ext cx="1600982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46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TOP 10 OSHA Citations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1926.501	–	Fall protection - 6,929</a:t>
            </a:r>
          </a:p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1910.1200	–	Hazard communication - 5,677</a:t>
            </a:r>
          </a:p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1926.451	–	Scaffolds - 3,906</a:t>
            </a:r>
          </a:p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1910.134	–	Respiratory protection - 3,585</a:t>
            </a:r>
          </a:p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1910.147	–	Lockout/tagout - 3,414</a:t>
            </a:r>
          </a:p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1910.178	–	Powered industrial trucks - 2,860</a:t>
            </a:r>
          </a:p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1926.1053	–	Ladders - 2,639</a:t>
            </a:r>
          </a:p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1910.212	–	Machine guarding - 2,451</a:t>
            </a:r>
          </a:p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1910.305	–	Electrical wiring - 1,940</a:t>
            </a:r>
          </a:p>
          <a:p>
            <a:pPr>
              <a:tabLst>
                <a:tab pos="1427163" algn="l"/>
                <a:tab pos="1660525" algn="l"/>
              </a:tabLst>
            </a:pPr>
            <a:r>
              <a:rPr lang="en-US" dirty="0"/>
              <a:t>1910.303	–	Electrical, general requirements - 1,704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383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Fall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1926.501 – Fall protection - 6,929</a:t>
            </a:r>
          </a:p>
          <a:p>
            <a:r>
              <a:rPr lang="en-US" sz="2200" dirty="0">
                <a:solidFill>
                  <a:schemeClr val="tx1"/>
                </a:solidFill>
              </a:rPr>
              <a:t>Sections cited: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1926.501(b)(1)	Unprotected sides/edges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1926.501(b)(4)(i)	Holes &amp; skylights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1926.501(b)(10)	Roofing work on low-slope roofs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1926.501(b)(11)	Steep roofs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1926.501(b)(13)	Residential construction</a:t>
            </a:r>
          </a:p>
        </p:txBody>
      </p:sp>
    </p:spTree>
    <p:extLst>
      <p:ext uri="{BB962C8B-B14F-4D97-AF65-F5344CB8AC3E}">
        <p14:creationId xmlns:p14="http://schemas.microsoft.com/office/powerpoint/2010/main" val="1538055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Hazard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45" y="2603500"/>
            <a:ext cx="11092721" cy="34163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1910.1200 – Hazard communication - 5,677</a:t>
            </a:r>
          </a:p>
          <a:p>
            <a:r>
              <a:rPr lang="en-US" sz="2200" dirty="0">
                <a:solidFill>
                  <a:schemeClr val="tx1"/>
                </a:solidFill>
              </a:rPr>
              <a:t>Sections cited:</a:t>
            </a:r>
          </a:p>
          <a:p>
            <a:pPr lvl="1">
              <a:tabLst>
                <a:tab pos="337343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1910.1200(e)(1)	Implementation of a hazard communication program</a:t>
            </a:r>
          </a:p>
          <a:p>
            <a:pPr lvl="1">
              <a:tabLst>
                <a:tab pos="337343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1910.1200(g)(1)	Requirement to develop Safety Data Sheets (SDS)</a:t>
            </a:r>
          </a:p>
          <a:p>
            <a:pPr lvl="1">
              <a:tabLst>
                <a:tab pos="337343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1910.1200(g)(8)	Requirement to maintain Safety Data Sheets (SDS)</a:t>
            </a:r>
          </a:p>
          <a:p>
            <a:pPr lvl="1">
              <a:tabLst>
                <a:tab pos="337343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1910.1200(h)(1)	Training</a:t>
            </a:r>
          </a:p>
          <a:p>
            <a:pPr lvl="1">
              <a:tabLst>
                <a:tab pos="337343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1910.1200(h)(3)(iv)	Explanation of label received on shipping containers</a:t>
            </a:r>
          </a:p>
        </p:txBody>
      </p:sp>
    </p:spTree>
    <p:extLst>
      <p:ext uri="{BB962C8B-B14F-4D97-AF65-F5344CB8AC3E}">
        <p14:creationId xmlns:p14="http://schemas.microsoft.com/office/powerpoint/2010/main" val="24591363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Scaffolds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85" y="2603500"/>
            <a:ext cx="11242623" cy="34163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1926.451 – Scaffolds - 3,906</a:t>
            </a:r>
          </a:p>
          <a:p>
            <a:r>
              <a:rPr lang="en-US" sz="2200" dirty="0">
                <a:solidFill>
                  <a:schemeClr val="tx1"/>
                </a:solidFill>
              </a:rPr>
              <a:t>Sections cited</a:t>
            </a:r>
          </a:p>
          <a:p>
            <a:pPr lvl="1">
              <a:tabLst>
                <a:tab pos="3208338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1926.451(b)(1)	</a:t>
            </a:r>
            <a:r>
              <a:rPr lang="en-US" sz="2200" dirty="0">
                <a:solidFill>
                  <a:schemeClr val="tx1"/>
                </a:solidFill>
              </a:rPr>
              <a:t>Working levels of scaffolds shall be fully planked/decked</a:t>
            </a:r>
          </a:p>
          <a:p>
            <a:pPr lvl="1">
              <a:tabLst>
                <a:tab pos="320833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1926.451(e)(1) 	Cross-braces shall not be used as a means of access.</a:t>
            </a:r>
          </a:p>
          <a:p>
            <a:pPr lvl="1">
              <a:tabLst>
                <a:tab pos="320833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1926.451(g)(1)	Each employee…shall be protected from</a:t>
            </a:r>
          </a:p>
          <a:p>
            <a:pPr lvl="1">
              <a:tabLst>
                <a:tab pos="320833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1926.451(g)(1)(vii)	Personal fall arrest systems or guardrail systems</a:t>
            </a:r>
          </a:p>
          <a:p>
            <a:pPr lvl="1">
              <a:tabLst>
                <a:tab pos="320833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1926.452(g)(4)(i) 	Guardrail systems shall be installed along…sides and ends</a:t>
            </a:r>
          </a:p>
        </p:txBody>
      </p:sp>
    </p:spTree>
    <p:extLst>
      <p:ext uri="{BB962C8B-B14F-4D97-AF65-F5344CB8AC3E}">
        <p14:creationId xmlns:p14="http://schemas.microsoft.com/office/powerpoint/2010/main" val="34425026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Respiratory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675" y="2603500"/>
            <a:ext cx="11197653" cy="34163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1910.134 – Respiratory protection - 3,585</a:t>
            </a:r>
          </a:p>
          <a:p>
            <a:r>
              <a:rPr lang="en-US" sz="2200" dirty="0">
                <a:solidFill>
                  <a:schemeClr val="tx1"/>
                </a:solidFill>
              </a:rPr>
              <a:t>Sections cited</a:t>
            </a:r>
          </a:p>
          <a:p>
            <a:pPr lvl="1">
              <a:tabLst>
                <a:tab pos="2968625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1910.134(c)(1) 	Respiratory protection requirement</a:t>
            </a:r>
          </a:p>
          <a:p>
            <a:pPr lvl="1">
              <a:tabLst>
                <a:tab pos="2968625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1910.134(c)(2)(i)	Employer must establish respiratory program</a:t>
            </a:r>
          </a:p>
          <a:p>
            <a:pPr lvl="1">
              <a:tabLst>
                <a:tab pos="2968625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1910.134(d)(1)(iii)	The employer shall identify and evaluate the respiratory </a:t>
            </a:r>
          </a:p>
          <a:p>
            <a:pPr marL="457200" lvl="1" indent="0">
              <a:buNone/>
              <a:tabLst>
                <a:tab pos="2968625" algn="l"/>
              </a:tabLst>
            </a:pPr>
            <a:r>
              <a:rPr lang="en-US" sz="2000" dirty="0">
                <a:solidFill>
                  <a:schemeClr val="tx1"/>
                </a:solidFill>
              </a:rPr>
              <a:t>	hazards(s) in the workplace</a:t>
            </a:r>
          </a:p>
          <a:p>
            <a:pPr lvl="1">
              <a:tabLst>
                <a:tab pos="2968625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1910.134(e)(1) 	Medical evaluation for respiratory protection</a:t>
            </a:r>
          </a:p>
          <a:p>
            <a:pPr lvl="1">
              <a:tabLst>
                <a:tab pos="2968625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11910.134(f)(2) 	Respirator fit testing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1121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Lockout/Tagout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86" y="2603500"/>
            <a:ext cx="11212642" cy="34163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1910.147 – Lockout/tagout - 3,414</a:t>
            </a:r>
          </a:p>
          <a:p>
            <a:r>
              <a:rPr lang="en-US" sz="2200" dirty="0">
                <a:solidFill>
                  <a:schemeClr val="tx1"/>
                </a:solidFill>
              </a:rPr>
              <a:t>Sections cited</a:t>
            </a:r>
          </a:p>
          <a:p>
            <a:pPr lvl="1">
              <a:tabLst>
                <a:tab pos="3432175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1910.147(c)(1)	Energy control program</a:t>
            </a:r>
          </a:p>
          <a:p>
            <a:pPr lvl="1">
              <a:tabLst>
                <a:tab pos="3432175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1910.147(c)(4)(i)	General procedures</a:t>
            </a:r>
          </a:p>
          <a:p>
            <a:pPr lvl="1">
              <a:tabLst>
                <a:tab pos="3432175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1910.147(c)(6)(i)	Employer shall conduct periodic inspection</a:t>
            </a:r>
          </a:p>
          <a:p>
            <a:pPr lvl="1">
              <a:tabLst>
                <a:tab pos="3432175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1910.147(c)(7)(i)	Training</a:t>
            </a:r>
          </a:p>
          <a:p>
            <a:pPr lvl="1">
              <a:tabLst>
                <a:tab pos="3432175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1910.147(c)(7)(i)(A)	Each authorized employee shall receive training…</a:t>
            </a:r>
          </a:p>
        </p:txBody>
      </p:sp>
    </p:spTree>
    <p:extLst>
      <p:ext uri="{BB962C8B-B14F-4D97-AF65-F5344CB8AC3E}">
        <p14:creationId xmlns:p14="http://schemas.microsoft.com/office/powerpoint/2010/main" val="2786229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Powered Industrial Trucks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46" y="2603500"/>
            <a:ext cx="11152682" cy="34163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1910.178 – Powered industrial trucks - 2,860</a:t>
            </a:r>
          </a:p>
          <a:p>
            <a:r>
              <a:rPr lang="en-US" sz="2200" dirty="0">
                <a:solidFill>
                  <a:schemeClr val="tx1"/>
                </a:solidFill>
              </a:rPr>
              <a:t>Sections cited</a:t>
            </a:r>
          </a:p>
          <a:p>
            <a:pPr lvl="1">
              <a:tabLst>
                <a:tab pos="3027363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1910.178(l)(1)(i)	Safe </a:t>
            </a:r>
            <a:r>
              <a:rPr lang="en-US" sz="2200" dirty="0">
                <a:solidFill>
                  <a:schemeClr val="tx1"/>
                </a:solidFill>
              </a:rPr>
              <a:t>operation</a:t>
            </a:r>
          </a:p>
          <a:p>
            <a:pPr lvl="1">
              <a:tabLst>
                <a:tab pos="3027363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1910.178(l)(1)(ii)	Training shall consist of formal, practical and evaluation</a:t>
            </a:r>
          </a:p>
          <a:p>
            <a:pPr lvl="1">
              <a:tabLst>
                <a:tab pos="3027363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1910.178(l)(4)(iii)	Evaluation for operators at least once every 3 years</a:t>
            </a:r>
          </a:p>
          <a:p>
            <a:pPr lvl="1">
              <a:tabLst>
                <a:tab pos="3027363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1910.178(l)(6)	Certification</a:t>
            </a:r>
          </a:p>
          <a:p>
            <a:pPr lvl="1">
              <a:tabLst>
                <a:tab pos="3027363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1910.178(p)(1)	Truck repair and maintenance</a:t>
            </a:r>
          </a:p>
        </p:txBody>
      </p:sp>
    </p:spTree>
    <p:extLst>
      <p:ext uri="{BB962C8B-B14F-4D97-AF65-F5344CB8AC3E}">
        <p14:creationId xmlns:p14="http://schemas.microsoft.com/office/powerpoint/2010/main" val="3961811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Ladders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86" y="2603500"/>
            <a:ext cx="11227632" cy="34163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1926.1053 – Ladders - 2,639</a:t>
            </a:r>
          </a:p>
          <a:p>
            <a:r>
              <a:rPr lang="en-US" sz="2200" dirty="0">
                <a:solidFill>
                  <a:schemeClr val="tx1"/>
                </a:solidFill>
              </a:rPr>
              <a:t>Sections cited</a:t>
            </a:r>
          </a:p>
          <a:p>
            <a:pPr lvl="1">
              <a:tabLst>
                <a:tab pos="3148013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1926.1053(b)(1)	</a:t>
            </a:r>
            <a:r>
              <a:rPr lang="en-US" sz="2200" dirty="0">
                <a:solidFill>
                  <a:schemeClr val="tx1"/>
                </a:solidFill>
              </a:rPr>
              <a:t>Portable ladder access</a:t>
            </a:r>
          </a:p>
          <a:p>
            <a:pPr lvl="1">
              <a:tabLst>
                <a:tab pos="3148013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1926/1053(b)(4)	…used only for the purpose for which they are designed</a:t>
            </a:r>
          </a:p>
          <a:p>
            <a:pPr lvl="1">
              <a:tabLst>
                <a:tab pos="3148013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1926.1053(b)(13)	The top or top step of a step ladder not used as a step</a:t>
            </a:r>
          </a:p>
          <a:p>
            <a:pPr lvl="1">
              <a:tabLst>
                <a:tab pos="3148013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1926.1053(b)(16)	With structural defects</a:t>
            </a:r>
          </a:p>
          <a:p>
            <a:pPr lvl="1">
              <a:tabLst>
                <a:tab pos="3148013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1926.1053(b)(22)	An employee shall not carry any object or load…</a:t>
            </a:r>
          </a:p>
        </p:txBody>
      </p:sp>
    </p:spTree>
    <p:extLst>
      <p:ext uri="{BB962C8B-B14F-4D97-AF65-F5344CB8AC3E}">
        <p14:creationId xmlns:p14="http://schemas.microsoft.com/office/powerpoint/2010/main" val="30246750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Machine Guarding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676" y="2603500"/>
            <a:ext cx="11212642" cy="34163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1910.212 – Machine guarding - 2,451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Sections cited</a:t>
            </a:r>
          </a:p>
          <a:p>
            <a:pPr lvl="1">
              <a:tabLst>
                <a:tab pos="325278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1910.212(a)(1)	One or more methods of machine guarding</a:t>
            </a:r>
          </a:p>
          <a:p>
            <a:pPr lvl="1">
              <a:tabLst>
                <a:tab pos="325278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1910.212(a)(3)(ii)	Point of operation</a:t>
            </a:r>
          </a:p>
          <a:p>
            <a:pPr lvl="1">
              <a:tabLst>
                <a:tab pos="325278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1910.212(a)(5)	Exposure of blades less than 7 feet shall be guarded</a:t>
            </a:r>
          </a:p>
          <a:p>
            <a:pPr lvl="1">
              <a:tabLst>
                <a:tab pos="325278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1910.212(b)	Anchoring fixed machinery</a:t>
            </a:r>
          </a:p>
        </p:txBody>
      </p:sp>
    </p:spTree>
    <p:extLst>
      <p:ext uri="{BB962C8B-B14F-4D97-AF65-F5344CB8AC3E}">
        <p14:creationId xmlns:p14="http://schemas.microsoft.com/office/powerpoint/2010/main" val="38192518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8761413" cy="706964"/>
          </a:xfrm>
        </p:spPr>
        <p:txBody>
          <a:bodyPr/>
          <a:lstStyle/>
          <a:p>
            <a:r>
              <a:rPr lang="en-US" b="1" dirty="0"/>
              <a:t>Electrical Wiring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676" y="2603499"/>
            <a:ext cx="11197652" cy="373733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1910.305 – Electrical wiring - 1,940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Sections cited</a:t>
            </a:r>
          </a:p>
          <a:p>
            <a:pPr lvl="1">
              <a:tabLst>
                <a:tab pos="353695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1910.305(b)(1)(i)	</a:t>
            </a:r>
            <a:r>
              <a:rPr lang="en-US" sz="2200" dirty="0">
                <a:solidFill>
                  <a:schemeClr val="tx1"/>
                </a:solidFill>
              </a:rPr>
              <a:t>Conductors protected from abrasion and openings </a:t>
            </a:r>
          </a:p>
          <a:p>
            <a:pPr marL="457200" lvl="1" indent="0">
              <a:buNone/>
              <a:tabLst>
                <a:tab pos="3536950" algn="l"/>
              </a:tabLst>
            </a:pPr>
            <a:r>
              <a:rPr lang="en-US" sz="2200" dirty="0">
                <a:solidFill>
                  <a:schemeClr val="tx1"/>
                </a:solidFill>
              </a:rPr>
              <a:t>	effectively closed</a:t>
            </a:r>
          </a:p>
          <a:p>
            <a:pPr lvl="1">
              <a:tabLst>
                <a:tab pos="3536950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1910.305(b)(1)(ii)	Openings shall be effectively closed</a:t>
            </a:r>
          </a:p>
          <a:p>
            <a:pPr lvl="1">
              <a:tabLst>
                <a:tab pos="3536950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1910.305(b)(2)(i)	covers and canopies</a:t>
            </a:r>
          </a:p>
          <a:p>
            <a:pPr lvl="1">
              <a:tabLst>
                <a:tab pos="3536950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1910.305(g)(2)(iii)	Flexible cords and cable (strain relief)</a:t>
            </a:r>
          </a:p>
          <a:p>
            <a:pPr lvl="1">
              <a:tabLst>
                <a:tab pos="3536950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1910.305(g)(1)(iv)(A)	Substitute for fixed wiring of structure</a:t>
            </a:r>
          </a:p>
        </p:txBody>
      </p:sp>
    </p:spTree>
    <p:extLst>
      <p:ext uri="{BB962C8B-B14F-4D97-AF65-F5344CB8AC3E}">
        <p14:creationId xmlns:p14="http://schemas.microsoft.com/office/powerpoint/2010/main" val="39723216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Electrical, General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46" y="2603500"/>
            <a:ext cx="11152682" cy="34163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1910.303 – Electrical, general requirements - 1,704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Sections cited</a:t>
            </a:r>
          </a:p>
          <a:p>
            <a:pPr lvl="1">
              <a:tabLst>
                <a:tab pos="3087688" algn="l"/>
              </a:tabLst>
            </a:pPr>
            <a:r>
              <a:rPr lang="en-US" sz="2000" dirty="0">
                <a:solidFill>
                  <a:schemeClr val="tx1"/>
                </a:solidFill>
              </a:rPr>
              <a:t>1910.303(b)(2)	</a:t>
            </a:r>
            <a:r>
              <a:rPr lang="en-US" sz="2200" dirty="0">
                <a:solidFill>
                  <a:schemeClr val="tx1"/>
                </a:solidFill>
              </a:rPr>
              <a:t>Installation and use</a:t>
            </a:r>
          </a:p>
          <a:p>
            <a:pPr lvl="1">
              <a:tabLst>
                <a:tab pos="308768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1910.303(g)(1)	Space about electrical equipment</a:t>
            </a:r>
          </a:p>
          <a:p>
            <a:pPr lvl="1">
              <a:tabLst>
                <a:tab pos="308768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1910.303(g)(1)(ii)	Working space requirements</a:t>
            </a:r>
          </a:p>
          <a:p>
            <a:pPr lvl="1">
              <a:tabLst>
                <a:tab pos="308768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1910.303(g)(2)(i)	Guarding of live parts</a:t>
            </a:r>
          </a:p>
          <a:p>
            <a:pPr lvl="1">
              <a:tabLst>
                <a:tab pos="3087688" algn="l"/>
              </a:tabLst>
            </a:pPr>
            <a:r>
              <a:rPr lang="en-US" sz="2200" dirty="0">
                <a:solidFill>
                  <a:schemeClr val="tx1"/>
                </a:solidFill>
              </a:rPr>
              <a:t>1910.303(f)(2)	Services, feeders and branch circuits legibly marked</a:t>
            </a:r>
          </a:p>
        </p:txBody>
      </p:sp>
    </p:spTree>
    <p:extLst>
      <p:ext uri="{BB962C8B-B14F-4D97-AF65-F5344CB8AC3E}">
        <p14:creationId xmlns:p14="http://schemas.microsoft.com/office/powerpoint/2010/main" val="5507189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VOSHA Top Ten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613" y="0"/>
            <a:ext cx="1600982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116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VOSHA Construction Ten 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656" y="2603500"/>
            <a:ext cx="11197652" cy="34163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400" dirty="0"/>
              <a:t>Standard		Citations		Inspections		Penalty		Description</a:t>
            </a:r>
          </a:p>
          <a:p>
            <a:pPr marL="0" indent="0">
              <a:buNone/>
            </a:pPr>
            <a:r>
              <a:rPr lang="en-US" sz="2400" dirty="0"/>
              <a:t>			173			64			$428,268	All Standards cited for Construction</a:t>
            </a:r>
          </a:p>
          <a:p>
            <a:pPr marL="0" indent="0">
              <a:buNone/>
            </a:pPr>
            <a:r>
              <a:rPr lang="en-US" sz="2400" dirty="0"/>
              <a:t>19260451		31			13			$65,574	General requirements.</a:t>
            </a:r>
          </a:p>
          <a:p>
            <a:pPr marL="0" indent="0">
              <a:buNone/>
            </a:pPr>
            <a:r>
              <a:rPr lang="en-US" sz="2400" dirty="0"/>
              <a:t>19260501		26			26			$74,531	Duty to have fall protection.</a:t>
            </a:r>
          </a:p>
          <a:p>
            <a:pPr marL="0" indent="0">
              <a:buNone/>
            </a:pPr>
            <a:r>
              <a:rPr lang="en-US" sz="2400" dirty="0"/>
              <a:t>19261153		21			6			$46,176	--- No Description Found ---</a:t>
            </a:r>
          </a:p>
          <a:p>
            <a:pPr marL="0" indent="0">
              <a:buNone/>
            </a:pPr>
            <a:r>
              <a:rPr lang="en-US" sz="2400" dirty="0"/>
              <a:t>19260503		19			19			$1,621	Training requirements.</a:t>
            </a:r>
          </a:p>
          <a:p>
            <a:pPr marL="0" indent="0">
              <a:buNone/>
            </a:pPr>
            <a:r>
              <a:rPr lang="en-US" sz="2400" dirty="0"/>
              <a:t>19260602		8			7			$25,086	Material handling equipment.</a:t>
            </a:r>
          </a:p>
          <a:p>
            <a:pPr marL="0" indent="0">
              <a:buNone/>
            </a:pPr>
            <a:r>
              <a:rPr lang="en-US" sz="2400" dirty="0"/>
              <a:t>19260405		6			4			$9,534	Wiring methods, components, and equipment for general use.</a:t>
            </a:r>
          </a:p>
          <a:p>
            <a:pPr marL="0" indent="0">
              <a:buNone/>
            </a:pPr>
            <a:r>
              <a:rPr lang="en-US" sz="2400" dirty="0"/>
              <a:t>19260453		6			6			$21,849	Aerial lifts.</a:t>
            </a:r>
          </a:p>
          <a:p>
            <a:pPr marL="0" indent="0">
              <a:buNone/>
            </a:pPr>
            <a:r>
              <a:rPr lang="en-US" sz="2400" dirty="0"/>
              <a:t>19260454		6			5			$4,375	Training requirements.</a:t>
            </a:r>
          </a:p>
          <a:p>
            <a:pPr marL="0" indent="0">
              <a:buNone/>
            </a:pPr>
            <a:r>
              <a:rPr lang="en-US" sz="2400" dirty="0"/>
              <a:t>19260651		6			4			$48,716	Specific Excavation Requirements.</a:t>
            </a:r>
          </a:p>
          <a:p>
            <a:pPr marL="0" indent="0">
              <a:buNone/>
            </a:pPr>
            <a:r>
              <a:rPr lang="en-US" sz="2400" dirty="0"/>
              <a:t>19260652		5			5			$40,216	Requirements for protective systems.</a:t>
            </a:r>
          </a:p>
        </p:txBody>
      </p:sp>
    </p:spTree>
    <p:extLst>
      <p:ext uri="{BB962C8B-B14F-4D97-AF65-F5344CB8AC3E}">
        <p14:creationId xmlns:p14="http://schemas.microsoft.com/office/powerpoint/2010/main" val="256898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10402462" cy="706964"/>
          </a:xfrm>
        </p:spPr>
        <p:txBody>
          <a:bodyPr/>
          <a:lstStyle/>
          <a:p>
            <a:r>
              <a:rPr lang="en-US" b="1" dirty="0"/>
              <a:t>VOSHA Priorities and Directives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46" y="2603500"/>
            <a:ext cx="11137692" cy="384227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Noise in the Workplace </a:t>
            </a:r>
          </a:p>
          <a:p>
            <a:r>
              <a:rPr lang="en-US" sz="2400" dirty="0">
                <a:solidFill>
                  <a:schemeClr val="tx1"/>
                </a:solidFill>
              </a:rPr>
              <a:t>Powered Industrial Trucks </a:t>
            </a:r>
          </a:p>
          <a:p>
            <a:r>
              <a:rPr lang="en-US" sz="2400" dirty="0">
                <a:solidFill>
                  <a:schemeClr val="tx1"/>
                </a:solidFill>
              </a:rPr>
              <a:t>Cranes in Construction</a:t>
            </a:r>
          </a:p>
          <a:p>
            <a:r>
              <a:rPr lang="en-US" sz="2400" dirty="0">
                <a:solidFill>
                  <a:schemeClr val="tx1"/>
                </a:solidFill>
              </a:rPr>
              <a:t>Fall Hazards</a:t>
            </a:r>
          </a:p>
          <a:p>
            <a:r>
              <a:rPr lang="en-US" sz="2400" dirty="0">
                <a:solidFill>
                  <a:schemeClr val="tx1"/>
                </a:solidFill>
              </a:rPr>
              <a:t>Residential Construction </a:t>
            </a:r>
          </a:p>
          <a:p>
            <a:r>
              <a:rPr lang="en-US" sz="2400" dirty="0">
                <a:solidFill>
                  <a:schemeClr val="tx1"/>
                </a:solidFill>
              </a:rPr>
              <a:t>Trench and Excavations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Work zones</a:t>
            </a:r>
          </a:p>
        </p:txBody>
      </p:sp>
    </p:spTree>
    <p:extLst>
      <p:ext uri="{BB962C8B-B14F-4D97-AF65-F5344CB8AC3E}">
        <p14:creationId xmlns:p14="http://schemas.microsoft.com/office/powerpoint/2010/main" val="23127375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10402462" cy="706964"/>
          </a:xfrm>
        </p:spPr>
        <p:txBody>
          <a:bodyPr/>
          <a:lstStyle/>
          <a:p>
            <a:r>
              <a:rPr lang="en-US" b="1" dirty="0"/>
              <a:t>VOSHA and COVID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636" y="2603500"/>
            <a:ext cx="11122702" cy="37973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Helvetica Neue"/>
              </a:rPr>
              <a:t>SEC.5.</a:t>
            </a:r>
          </a:p>
          <a:p>
            <a:pPr algn="l"/>
            <a:r>
              <a:rPr lang="en-US" sz="2400" b="1" i="0" dirty="0">
                <a:solidFill>
                  <a:srgbClr val="333333"/>
                </a:solidFill>
                <a:effectLst/>
                <a:latin typeface="Helvetica Neue"/>
              </a:rPr>
              <a:t>Duties</a:t>
            </a:r>
          </a:p>
          <a:p>
            <a:pPr marL="0" indent="0" algn="l">
              <a:buNone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Helvetica Neue"/>
              </a:rPr>
              <a:t>(a)Each employer --</a:t>
            </a:r>
          </a:p>
          <a:p>
            <a:pPr marL="0" indent="0" algn="l">
              <a:buNone/>
            </a:pPr>
            <a:r>
              <a:rPr lang="en-US" sz="2400" dirty="0">
                <a:solidFill>
                  <a:srgbClr val="333333"/>
                </a:solidFill>
                <a:latin typeface="Helvetica Neue"/>
              </a:rPr>
              <a:t>\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Helvetica Neue"/>
              </a:rPr>
              <a:t>shall furnish to each of his employees employment and a place of employment which are free from recognized hazards that are causing or are likely to cause death or serious physical harm to his employees;</a:t>
            </a:r>
          </a:p>
          <a:p>
            <a:pPr marL="0" indent="0" algn="l">
              <a:buNone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Helvetica Neue"/>
              </a:rPr>
              <a:t>(2)shall comply with occupational safety and health standards promulgated under this Act.</a:t>
            </a:r>
          </a:p>
          <a:p>
            <a:pPr marL="0" indent="0" algn="l">
              <a:buNone/>
            </a:pPr>
            <a:endParaRPr lang="en-US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0" indent="0" algn="l">
              <a:buNone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Helvetica Neue"/>
              </a:rPr>
              <a:t>(b)Each employee shall comply with occupational safety and health standards and all rules, regulations, and orders issued pursuant to this Act which are applicable to his own actions and conduct.</a:t>
            </a:r>
          </a:p>
          <a:p>
            <a:pPr lvl="1"/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6032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679" y="973668"/>
            <a:ext cx="10402462" cy="706964"/>
          </a:xfrm>
        </p:spPr>
        <p:txBody>
          <a:bodyPr/>
          <a:lstStyle/>
          <a:p>
            <a:r>
              <a:rPr lang="en-US" b="1" dirty="0"/>
              <a:t>Employer Relationship &amp;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002" y="3099816"/>
            <a:ext cx="8825659" cy="2919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COVID Host Employer Responsibilities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Provide safe &amp; healthy work environment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Conduct hazard assessment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Provide site- and equipment-specific training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Select and provide PPE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3242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04" y="973668"/>
            <a:ext cx="8761413" cy="706964"/>
          </a:xfrm>
        </p:spPr>
        <p:txBody>
          <a:bodyPr/>
          <a:lstStyle/>
          <a:p>
            <a:r>
              <a:rPr lang="en-US" b="1" dirty="0"/>
              <a:t>Summary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01811" y="2603500"/>
            <a:ext cx="8825659" cy="34163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We covered…</a:t>
            </a:r>
          </a:p>
          <a:p>
            <a:r>
              <a:rPr lang="en-US" dirty="0">
                <a:solidFill>
                  <a:schemeClr val="tx1"/>
                </a:solidFill>
              </a:rPr>
              <a:t>Why OSHA visits</a:t>
            </a:r>
          </a:p>
          <a:p>
            <a:r>
              <a:rPr lang="en-US" dirty="0">
                <a:solidFill>
                  <a:schemeClr val="tx1"/>
                </a:solidFill>
              </a:rPr>
              <a:t>Understanding the inspection process</a:t>
            </a:r>
          </a:p>
          <a:p>
            <a:r>
              <a:rPr lang="en-US" dirty="0">
                <a:solidFill>
                  <a:schemeClr val="tx1"/>
                </a:solidFill>
              </a:rPr>
              <a:t>Preparing for the OSHA visit</a:t>
            </a:r>
          </a:p>
          <a:p>
            <a:r>
              <a:rPr lang="en-US" dirty="0">
                <a:solidFill>
                  <a:schemeClr val="tx1"/>
                </a:solidFill>
              </a:rPr>
              <a:t>Managing the unannounced visit from OSHA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Top 10 OSHA Citations</a:t>
            </a:r>
          </a:p>
          <a:p>
            <a:r>
              <a:rPr lang="en-US" dirty="0">
                <a:solidFill>
                  <a:schemeClr val="tx1"/>
                </a:solidFill>
              </a:rPr>
              <a:t>VOSHA’s Top Ten </a:t>
            </a:r>
          </a:p>
        </p:txBody>
      </p:sp>
    </p:spTree>
    <p:extLst>
      <p:ext uri="{BB962C8B-B14F-4D97-AF65-F5344CB8AC3E}">
        <p14:creationId xmlns:p14="http://schemas.microsoft.com/office/powerpoint/2010/main" val="4920678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2B8C8-3119-4722-B141-8EFCAEA42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Whatsoever thy hand </a:t>
            </a:r>
            <a:r>
              <a:rPr lang="en-US" b="1" dirty="0" err="1"/>
              <a:t>findeth</a:t>
            </a:r>
            <a:r>
              <a:rPr lang="en-US" b="1" dirty="0"/>
              <a:t> to do, </a:t>
            </a:r>
            <a:br>
              <a:rPr lang="en-US" b="1" dirty="0"/>
            </a:br>
            <a:r>
              <a:rPr lang="en-US" b="1" dirty="0"/>
              <a:t>		do it with thy might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C6868-AC65-4ADD-B84E-202ECE95C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2603500"/>
            <a:ext cx="10881360" cy="34163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 always, the Associated General Contractors of Vermont is committed to helping you create a safe working environment and safety culture for you and your employees.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Associated General Contractors of Vermont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 O Box 750 Montpelier, Vermont 05601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www.agcvt.org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Please call AGC/VT on their safety help-line 1-802-229-9189 or email them at rjw@agcvt.org for assistance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444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2892</TotalTime>
  <Words>3406</Words>
  <Application>Microsoft Office PowerPoint</Application>
  <PresentationFormat>Widescreen</PresentationFormat>
  <Paragraphs>578</Paragraphs>
  <Slides>53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Arial</vt:lpstr>
      <vt:lpstr>Calibri</vt:lpstr>
      <vt:lpstr>Century Gothic</vt:lpstr>
      <vt:lpstr>Helvetica Neue</vt:lpstr>
      <vt:lpstr>Wingdings</vt:lpstr>
      <vt:lpstr>Wingdings 3</vt:lpstr>
      <vt:lpstr>Ion Boardroom</vt:lpstr>
      <vt:lpstr>Managing Unannounced  Visit from OSHA</vt:lpstr>
      <vt:lpstr>Road Map</vt:lpstr>
      <vt:lpstr>Why OSHA Visits: Inspection Priority</vt:lpstr>
      <vt:lpstr>Understanding the Process</vt:lpstr>
      <vt:lpstr>Identification</vt:lpstr>
      <vt:lpstr>Opening Conference</vt:lpstr>
      <vt:lpstr>The Walkaround</vt:lpstr>
      <vt:lpstr>Interviews</vt:lpstr>
      <vt:lpstr>Closing Conference</vt:lpstr>
      <vt:lpstr>Closing Conference</vt:lpstr>
      <vt:lpstr>After the Closing Conference</vt:lpstr>
      <vt:lpstr>Preparing for an OSHA Visit</vt:lpstr>
      <vt:lpstr>Preparing for an OSHA Visit</vt:lpstr>
      <vt:lpstr>Sidebar </vt:lpstr>
      <vt:lpstr>Preparing for an OSHA Visit</vt:lpstr>
      <vt:lpstr>Preparing for an OSHA Visit</vt:lpstr>
      <vt:lpstr>Preparing for an OSHA Visit</vt:lpstr>
      <vt:lpstr>Preparing for an OSHA Visit</vt:lpstr>
      <vt:lpstr>Preparing for an OSHA Visit</vt:lpstr>
      <vt:lpstr>Preparing for an OSHA Visit</vt:lpstr>
      <vt:lpstr>Preparing for an OSHA Visit</vt:lpstr>
      <vt:lpstr>Preparing for an OSHA Visit</vt:lpstr>
      <vt:lpstr>Planning for an OSHA Visit</vt:lpstr>
      <vt:lpstr>Planning for an OSHA Visit</vt:lpstr>
      <vt:lpstr>Planning for an OSHA Visit</vt:lpstr>
      <vt:lpstr>Managing an OSHA Visit</vt:lpstr>
      <vt:lpstr>Managing an OSHA Visit</vt:lpstr>
      <vt:lpstr>Managing an OSHA Visit</vt:lpstr>
      <vt:lpstr>Managing an OSHA Visit</vt:lpstr>
      <vt:lpstr>Managing an OSHA Visit</vt:lpstr>
      <vt:lpstr>Managing an OSHA Visit</vt:lpstr>
      <vt:lpstr>Managing an OSHA Visit</vt:lpstr>
      <vt:lpstr>Managing an OSHA Visit</vt:lpstr>
      <vt:lpstr>Managing an OSHA Visit</vt:lpstr>
      <vt:lpstr>Top 10 OSHA Citations</vt:lpstr>
      <vt:lpstr>TOP 10 OSHA Citations</vt:lpstr>
      <vt:lpstr>Fall Protection</vt:lpstr>
      <vt:lpstr>Hazard Communication</vt:lpstr>
      <vt:lpstr>Scaffolds</vt:lpstr>
      <vt:lpstr>Respiratory Protection</vt:lpstr>
      <vt:lpstr>Lockout/Tagout</vt:lpstr>
      <vt:lpstr>Powered Industrial Trucks</vt:lpstr>
      <vt:lpstr>Ladders</vt:lpstr>
      <vt:lpstr>Machine Guarding</vt:lpstr>
      <vt:lpstr>Electrical Wiring</vt:lpstr>
      <vt:lpstr>Electrical, General Requirements</vt:lpstr>
      <vt:lpstr>VOSHA Top Ten</vt:lpstr>
      <vt:lpstr>VOSHA Construction Ten 2020</vt:lpstr>
      <vt:lpstr>VOSHA Priorities and Directives</vt:lpstr>
      <vt:lpstr>VOSHA and COVID</vt:lpstr>
      <vt:lpstr>Employer Relationship &amp; Responsibilities</vt:lpstr>
      <vt:lpstr>Summary</vt:lpstr>
      <vt:lpstr>Whatsoever thy hand findeth to do,    do it with thy might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P Johnson</dc:creator>
  <cp:lastModifiedBy>Richard Wobby</cp:lastModifiedBy>
  <cp:revision>168</cp:revision>
  <cp:lastPrinted>2017-05-09T20:17:57Z</cp:lastPrinted>
  <dcterms:created xsi:type="dcterms:W3CDTF">2017-03-10T19:49:16Z</dcterms:created>
  <dcterms:modified xsi:type="dcterms:W3CDTF">2021-04-19T10:28:28Z</dcterms:modified>
</cp:coreProperties>
</file>